
<file path=[Content_Types].xml><?xml version="1.0" encoding="utf-8"?>
<Types xmlns="http://schemas.openxmlformats.org/package/2006/content-types">
  <Default Extension="gif" ContentType="vide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9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27"/>
  </p:notesMasterIdLst>
  <p:sldIdLst>
    <p:sldId id="257" r:id="rId2"/>
    <p:sldId id="296" r:id="rId3"/>
    <p:sldId id="297" r:id="rId4"/>
    <p:sldId id="308" r:id="rId5"/>
    <p:sldId id="310" r:id="rId6"/>
    <p:sldId id="327" r:id="rId7"/>
    <p:sldId id="300" r:id="rId8"/>
    <p:sldId id="314" r:id="rId9"/>
    <p:sldId id="301" r:id="rId10"/>
    <p:sldId id="328" r:id="rId11"/>
    <p:sldId id="302" r:id="rId12"/>
    <p:sldId id="303" r:id="rId13"/>
    <p:sldId id="313" r:id="rId14"/>
    <p:sldId id="317" r:id="rId15"/>
    <p:sldId id="318" r:id="rId16"/>
    <p:sldId id="316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276" r:id="rId25"/>
    <p:sldId id="307" r:id="rId2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8FF"/>
    <a:srgbClr val="C0C0C0"/>
    <a:srgbClr val="DDDDDD"/>
    <a:srgbClr val="EAEAEA"/>
    <a:srgbClr val="F2F2F2"/>
    <a:srgbClr val="B2B2B2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7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48968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312879F5-A58E-40CC-8088-DEC4C127EE4C}" type="datetimeFigureOut">
              <a:rPr lang="zh-CN" altLang="en-US"/>
              <a:pPr/>
              <a:t>2022/1/25</a:t>
            </a:fld>
            <a:endParaRPr lang="zh-CN" altLang="en-US"/>
          </a:p>
        </p:txBody>
      </p:sp>
      <p:sp>
        <p:nvSpPr>
          <p:cNvPr id="1048969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8970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048971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48972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111BABB2-13EF-41F9-9DE8-3A95FCCAA487}" type="slidenum">
              <a:rPr lang="zh-CN" altLang="en-US"/>
              <a:pPr/>
              <a:t>‹№›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58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ABB2-13EF-41F9-9DE8-3A95FCCAA48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59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46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1413"/>
            <a:ext cx="5486400" cy="3086100"/>
          </a:xfrm>
        </p:spPr>
      </p:sp>
      <p:sp>
        <p:nvSpPr>
          <p:cNvPr id="1048800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48801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r" eaLnBrk="1" hangingPunct="1"/>
            <a:fld id="{1E72AC33-F293-4E64-A952-773BA663578F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algn="r" eaLnBrk="1" hangingPunct="1"/>
              <a:t>24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5085261"/>
            <a:ext cx="9144000" cy="848179"/>
          </a:xfrm>
        </p:spPr>
        <p:txBody>
          <a:bodyPr anchor="ctr" anchorCtr="0">
            <a:normAutofit/>
          </a:bodyPr>
          <a:lstStyle>
            <a:lvl1pPr algn="ctr">
              <a:defRPr sz="48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5933440"/>
            <a:ext cx="9144000" cy="50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22720"/>
            <a:ext cx="2743200" cy="294640"/>
          </a:xfrm>
        </p:spPr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2720"/>
            <a:ext cx="4114800" cy="29464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22720"/>
            <a:ext cx="2743200" cy="294640"/>
          </a:xfrm>
        </p:spPr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>
            <a:normAutofit/>
          </a:bodyPr>
          <a:lstStyle/>
          <a:p>
            <a:fld id="{13D0CE79-49FB-443D-BEF8-6B709DE8FD0C}" type="datetimeFigureOut">
              <a:rPr lang="zh-CN" altLang="en-US" smtClean="0"/>
              <a:pPr/>
              <a:t>2022/1/25</a:t>
            </a:fld>
            <a:endParaRPr lang="zh-CN" altLang="en-US"/>
          </a:p>
        </p:txBody>
      </p:sp>
      <p:sp>
        <p:nvSpPr>
          <p:cNvPr id="104896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10489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>
            <a:normAutofit/>
          </a:bodyPr>
          <a:lstStyle/>
          <a:p>
            <a:fld id="{EF906490-237C-474C-BA2E-D98840BC1F8F}" type="slidenum">
              <a:rPr lang="zh-CN" altLang="en-US" smtClean="0"/>
              <a:pPr/>
              <a:t>‹№›</a:t>
            </a:fld>
            <a:endParaRPr lang="zh-CN" altLang="en-US"/>
          </a:p>
        </p:txBody>
      </p:sp>
      <p:sp>
        <p:nvSpPr>
          <p:cNvPr id="1048966" name="内容占位符 7"/>
          <p:cNvSpPr>
            <a:spLocks noGrp="1"/>
          </p:cNvSpPr>
          <p:nvPr>
            <p:ph sz="quarter" idx="13"/>
          </p:nvPr>
        </p:nvSpPr>
        <p:spPr>
          <a:xfrm>
            <a:off x="838201" y="571503"/>
            <a:ext cx="10515601" cy="56499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838200" y="1871025"/>
            <a:ext cx="10515600" cy="431641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593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5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5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/>
          </p:cNvSpPr>
          <p:nvPr>
            <p:ph type="title"/>
          </p:nvPr>
        </p:nvSpPr>
        <p:spPr>
          <a:xfrm>
            <a:off x="831850" y="2609850"/>
            <a:ext cx="10515600" cy="1152525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69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89363"/>
            <a:ext cx="10515600" cy="59213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869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6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6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048697" name="文本框 6"/>
          <p:cNvSpPr txBox="1"/>
          <p:nvPr userDrawn="1"/>
        </p:nvSpPr>
        <p:spPr>
          <a:xfrm>
            <a:off x="1609963" y="3640596"/>
            <a:ext cx="8972074" cy="67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t="-2000"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1800">
                <a:latin typeface="+mn-lt"/>
                <a:ea typeface="+mn-ea"/>
              </a:defRPr>
            </a:lvl1pPr>
            <a:lvl2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0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7542"/>
            <a:ext cx="5181600" cy="429037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0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7542"/>
            <a:ext cx="5181600" cy="429037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04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6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60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0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51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96415"/>
            <a:ext cx="5157787" cy="647700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52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5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96415"/>
            <a:ext cx="5183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5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55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95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95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0" name="平行四边形 2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551113" y="2183131"/>
            <a:ext cx="7089775" cy="1517650"/>
          </a:xfrm>
          <a:prstGeom prst="parallelogram">
            <a:avLst>
              <a:gd name="adj" fmla="val 30552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"/>
              <a:defRPr>
                <a:solidFill>
                  <a:srgbClr val="4061AA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A9B9DF"/>
              </a:buClr>
              <a:buFont typeface="幼圆" panose="02010509060101010101" pitchFamily="49" charset="-122"/>
              <a:buChar char=" "/>
              <a:defRPr sz="1400">
                <a:solidFill>
                  <a:srgbClr val="7D7D7D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zh-CN" altLang="en-US" sz="48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8941" name="Title 1"/>
          <p:cNvSpPr>
            <a:spLocks noGrp="1"/>
          </p:cNvSpPr>
          <p:nvPr>
            <p:ph type="title" hasCustomPrompt="1"/>
          </p:nvPr>
        </p:nvSpPr>
        <p:spPr>
          <a:xfrm>
            <a:off x="2551113" y="2183130"/>
            <a:ext cx="7089775" cy="1517650"/>
          </a:xfrm>
          <a:noFill/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en-US" dirty="0"/>
          </a:p>
        </p:txBody>
      </p:sp>
      <p:sp>
        <p:nvSpPr>
          <p:cNvPr id="1048942" name="Date Placeholder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94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94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048945" name="平行四边形 3"/>
          <p:cNvSpPr>
            <a:spLocks noChangeArrowheads="1"/>
          </p:cNvSpPr>
          <p:nvPr userDrawn="1"/>
        </p:nvSpPr>
        <p:spPr bwMode="auto">
          <a:xfrm>
            <a:off x="3655485" y="3822700"/>
            <a:ext cx="8536516" cy="425450"/>
          </a:xfrm>
          <a:prstGeom prst="parallelogram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anchor="ctr">
            <a:norm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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zh-CN" altLang="zh-CN" sz="1600">
              <a:solidFill>
                <a:srgbClr val="ACD1E8"/>
              </a:solidFill>
              <a:ea typeface="幼圆" panose="02010509060101010101" pitchFamily="49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Date Placeholder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6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6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79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04879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793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79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79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8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80320" y="1036319"/>
            <a:ext cx="1173480" cy="5140643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编辑标题</a:t>
            </a:r>
            <a:endParaRPr lang="en-US" dirty="0"/>
          </a:p>
        </p:txBody>
      </p:sp>
      <p:sp>
        <p:nvSpPr>
          <p:cNvPr id="104895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36319"/>
            <a:ext cx="9235440" cy="5140643"/>
          </a:xfrm>
        </p:spPr>
        <p:txBody>
          <a:bodyPr vert="eaVer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960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C764DE79-268F-4C1A-8933-263129D2AF90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10489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9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F63A3B-78C7-47BE-AE5E-E10140E04643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12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176" y="0"/>
            <a:ext cx="12195175" cy="2767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76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568960"/>
            <a:ext cx="10515600" cy="112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2FA2D-8AD8-4839-8284-DBE6C369225F}" type="datetimeFigureOut">
              <a:rPr lang="zh-CN" altLang="en-US" smtClean="0"/>
              <a:pPr/>
              <a:t>2022/1/25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5171-AC11-41CE-8B52-CDB574A4F0EB}" type="slidenum">
              <a:rPr lang="zh-CN" alt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effectLst>
            <a:glow rad="139700">
              <a:srgbClr val="60A8FF">
                <a:alpha val="14902"/>
              </a:srgbClr>
            </a:glo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m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.xml"/><Relationship Id="rId7" Type="http://schemas.openxmlformats.org/officeDocument/2006/relationships/image" Target="../media/image9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90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30.png"/><Relationship Id="rId4" Type="http://schemas.openxmlformats.org/officeDocument/2006/relationships/video" Target="../media/media5.mp4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1545466" y="313749"/>
            <a:ext cx="9144000" cy="848179"/>
          </a:xfrm>
        </p:spPr>
        <p:txBody>
          <a:bodyPr wrap="square">
            <a:noAutofit/>
          </a:bodyPr>
          <a:lstStyle/>
          <a:p>
            <a:r>
              <a:rPr lang="uk-UA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МІНЕСТЕРСТВО ОСВІТИ І НАУКИ УКРАЇНИ</a:t>
            </a:r>
            <a:br>
              <a:rPr lang="uk-UA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uk-UA" sz="1800" dirty="0">
                <a:solidFill>
                  <a:schemeClr val="bg1"/>
                </a:solidFill>
              </a:rPr>
              <a:t> Національний технічний університет України</a:t>
            </a:r>
            <a:br>
              <a:rPr lang="uk-UA" sz="1800" dirty="0">
                <a:solidFill>
                  <a:schemeClr val="bg1"/>
                </a:solidFill>
              </a:rPr>
            </a:br>
            <a:r>
              <a:rPr lang="uk-UA" sz="1800" dirty="0">
                <a:solidFill>
                  <a:schemeClr val="bg1"/>
                </a:solidFill>
              </a:rPr>
              <a:t>«Київський політехнічний інститут імені Ігоря Сікорського»</a:t>
            </a:r>
            <a:br>
              <a:rPr lang="uk-UA" sz="1800" dirty="0">
                <a:solidFill>
                  <a:schemeClr val="bg1"/>
                </a:solidFill>
              </a:rPr>
            </a:br>
            <a:r>
              <a:rPr lang="uk-UA" sz="1800" dirty="0">
                <a:solidFill>
                  <a:schemeClr val="bg1"/>
                </a:solidFill>
              </a:rPr>
              <a:t>Кафедра загальної та теоретичної фізики</a:t>
            </a:r>
          </a:p>
        </p:txBody>
      </p:sp>
      <p:sp>
        <p:nvSpPr>
          <p:cNvPr id="1048587" name="Rectangle 3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21973" y="5395214"/>
            <a:ext cx="11590986" cy="1149037"/>
          </a:xfrm>
        </p:spPr>
        <p:txBody>
          <a:bodyPr wrap="square" rtlCol="0" anchor="t" anchorCtr="0">
            <a:no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Обертальний рух</a:t>
            </a:r>
            <a:r>
              <a:rPr lang="ru-RU" sz="3200" b="1" dirty="0">
                <a:solidFill>
                  <a:srgbClr val="002060"/>
                </a:solidFill>
              </a:rPr>
              <a:t> твердого т</a:t>
            </a:r>
            <a:r>
              <a:rPr lang="uk-UA" sz="3200" b="1" dirty="0">
                <a:solidFill>
                  <a:srgbClr val="002060"/>
                </a:solidFill>
              </a:rPr>
              <a:t>і</a:t>
            </a:r>
            <a:r>
              <a:rPr lang="ru-RU" sz="3200" b="1" dirty="0">
                <a:solidFill>
                  <a:srgbClr val="002060"/>
                </a:solidFill>
              </a:rPr>
              <a:t>ла</a:t>
            </a:r>
            <a:endParaRPr lang="ru-UA" sz="3200" dirty="0">
              <a:solidFill>
                <a:srgbClr val="002060"/>
              </a:solidFill>
            </a:endParaRPr>
          </a:p>
          <a:p>
            <a:r>
              <a:rPr lang="ru-UA" dirty="0">
                <a:solidFill>
                  <a:srgbClr val="002060"/>
                </a:solidFill>
              </a:rPr>
              <a:t>ла</a:t>
            </a:r>
            <a:r>
              <a:rPr lang="uk-UA" dirty="0">
                <a:solidFill>
                  <a:srgbClr val="002060"/>
                </a:solidFill>
              </a:rPr>
              <a:t>б</a:t>
            </a:r>
            <a:r>
              <a:rPr lang="ru-UA" dirty="0">
                <a:solidFill>
                  <a:srgbClr val="002060"/>
                </a:solidFill>
              </a:rPr>
              <a:t>о</a:t>
            </a:r>
            <a:r>
              <a:rPr lang="uk-UA" dirty="0">
                <a:solidFill>
                  <a:srgbClr val="002060"/>
                </a:solidFill>
              </a:rPr>
              <a:t>р</a:t>
            </a:r>
            <a:r>
              <a:rPr lang="ru-UA" dirty="0">
                <a:solidFill>
                  <a:srgbClr val="002060"/>
                </a:solidFill>
              </a:rPr>
              <a:t>а</a:t>
            </a:r>
            <a:r>
              <a:rPr lang="uk-UA" dirty="0">
                <a:solidFill>
                  <a:srgbClr val="002060"/>
                </a:solidFill>
              </a:rPr>
              <a:t>т</a:t>
            </a:r>
            <a:r>
              <a:rPr lang="ru-UA" dirty="0">
                <a:solidFill>
                  <a:srgbClr val="002060"/>
                </a:solidFill>
              </a:rPr>
              <a:t>о</a:t>
            </a:r>
            <a:r>
              <a:rPr lang="uk-UA" dirty="0">
                <a:solidFill>
                  <a:srgbClr val="002060"/>
                </a:solidFill>
              </a:rPr>
              <a:t>р</a:t>
            </a:r>
            <a:r>
              <a:rPr lang="ru-UA" dirty="0">
                <a:solidFill>
                  <a:srgbClr val="002060"/>
                </a:solidFill>
              </a:rPr>
              <a:t>н</a:t>
            </a:r>
            <a:r>
              <a:rPr lang="uk-UA" dirty="0">
                <a:solidFill>
                  <a:srgbClr val="002060"/>
                </a:solidFill>
              </a:rPr>
              <a:t>а</a:t>
            </a:r>
            <a:r>
              <a:rPr lang="ru-UA" dirty="0">
                <a:solidFill>
                  <a:srgbClr val="002060"/>
                </a:solidFill>
              </a:rPr>
              <a:t> </a:t>
            </a:r>
            <a:r>
              <a:rPr lang="uk-UA" dirty="0">
                <a:solidFill>
                  <a:srgbClr val="002060"/>
                </a:solidFill>
              </a:rPr>
              <a:t>р</a:t>
            </a:r>
            <a:r>
              <a:rPr lang="ru-UA" dirty="0">
                <a:solidFill>
                  <a:srgbClr val="002060"/>
                </a:solidFill>
              </a:rPr>
              <a:t>о</a:t>
            </a:r>
            <a:r>
              <a:rPr lang="uk-UA" dirty="0">
                <a:solidFill>
                  <a:srgbClr val="002060"/>
                </a:solidFill>
              </a:rPr>
              <a:t>б</a:t>
            </a:r>
            <a:r>
              <a:rPr lang="ru-UA" dirty="0">
                <a:solidFill>
                  <a:srgbClr val="002060"/>
                </a:solidFill>
              </a:rPr>
              <a:t>о</a:t>
            </a:r>
            <a:r>
              <a:rPr lang="uk-UA" dirty="0">
                <a:solidFill>
                  <a:srgbClr val="002060"/>
                </a:solidFill>
              </a:rPr>
              <a:t>т</a:t>
            </a:r>
            <a:r>
              <a:rPr lang="ru-UA" dirty="0">
                <a:solidFill>
                  <a:srgbClr val="002060"/>
                </a:solidFill>
              </a:rPr>
              <a:t>а № 5(1)</a:t>
            </a:r>
          </a:p>
          <a:p>
            <a:r>
              <a:rPr lang="zh-CN" altLang="en-US" sz="2800" spc="130" dirty="0">
                <a:solidFill>
                  <a:schemeClr val="bg1"/>
                </a:solidFill>
              </a:rPr>
              <a:t>Л</a:t>
            </a:r>
            <a:r>
              <a:rPr lang="uk-UA" altLang="zh-CN" sz="2800" spc="130" dirty="0">
                <a:solidFill>
                  <a:schemeClr val="bg1"/>
                </a:solidFill>
              </a:rPr>
              <a:t>((</a:t>
            </a:r>
            <a:r>
              <a:rPr lang="zh-CN" altLang="en-US" sz="2800" spc="130" dirty="0">
                <a:solidFill>
                  <a:schemeClr val="bg1"/>
                </a:solidFill>
              </a:rPr>
              <a:t>аборатоЛабораторн</a:t>
            </a:r>
            <a:r>
              <a:rPr lang="zh-CN" altLang="en-US" sz="1200" spc="130" dirty="0">
                <a:solidFill>
                  <a:schemeClr val="bg1"/>
                </a:solidFill>
              </a:rPr>
              <a:t>а</a:t>
            </a:r>
            <a:r>
              <a:rPr lang="en-US" altLang="zh-CN" sz="1200" spc="130" dirty="0">
                <a:solidFill>
                  <a:schemeClr val="bg1"/>
                </a:solidFill>
              </a:rPr>
              <a:t> </a:t>
            </a:r>
            <a:r>
              <a:rPr lang="uk-UA" altLang="zh-CN" sz="1200" spc="130" dirty="0" err="1">
                <a:solidFill>
                  <a:schemeClr val="bg1"/>
                </a:solidFill>
              </a:rPr>
              <a:t>ЛЛааа</a:t>
            </a:r>
            <a:r>
              <a:rPr lang="zh-CN" altLang="en-US" sz="1200" spc="130" dirty="0">
                <a:solidFill>
                  <a:schemeClr val="bg1"/>
                </a:solidFill>
              </a:rPr>
              <a:t>р</a:t>
            </a:r>
            <a:r>
              <a:rPr lang="zh-CN" altLang="en-US" sz="2800" spc="130" dirty="0">
                <a:solidFill>
                  <a:schemeClr val="bg1"/>
                </a:solidFill>
              </a:rPr>
              <a:t>обота</a:t>
            </a:r>
            <a:r>
              <a:rPr lang="en-US" altLang="zh-CN" sz="2800" spc="130" dirty="0">
                <a:solidFill>
                  <a:schemeClr val="bg1"/>
                </a:solidFill>
              </a:rPr>
              <a:t> 7(1)</a:t>
            </a:r>
            <a:r>
              <a:rPr lang="zh-CN" altLang="en-US" sz="2800" spc="130" dirty="0">
                <a:solidFill>
                  <a:schemeClr val="bg1"/>
                </a:solidFill>
              </a:rPr>
              <a:t>рна</a:t>
            </a:r>
            <a:r>
              <a:rPr lang="en-US" altLang="zh-CN" sz="2800" spc="130" dirty="0">
                <a:solidFill>
                  <a:schemeClr val="bg1"/>
                </a:solidFill>
              </a:rPr>
              <a:t> </a:t>
            </a:r>
            <a:r>
              <a:rPr lang="zh-CN" altLang="en-US" sz="2800" spc="130" dirty="0">
                <a:solidFill>
                  <a:schemeClr val="bg1"/>
                </a:solidFill>
              </a:rPr>
              <a:t>робота</a:t>
            </a:r>
            <a:r>
              <a:rPr lang="en-US" altLang="zh-CN" sz="2800" spc="130" dirty="0">
                <a:solidFill>
                  <a:schemeClr val="bg1"/>
                </a:solidFill>
              </a:rPr>
              <a:t> 7(1)</a:t>
            </a:r>
            <a:endParaRPr lang="uk-UA" altLang="zh-CN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07204" y="320987"/>
            <a:ext cx="10515600" cy="1121728"/>
          </a:xfrm>
        </p:spPr>
        <p:txBody>
          <a:bodyPr>
            <a:normAutofit/>
          </a:bodyPr>
          <a:lstStyle/>
          <a:p>
            <a:r>
              <a:rPr lang="uk-UA" altLang="zh-CN" sz="4000" dirty="0"/>
              <a:t>Методика проведення експерименту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8597" name="内容占位符 4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838199" y="1549831"/>
                <a:ext cx="6755969" cy="88051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endParaRPr lang="uk-UA" sz="1800" dirty="0"/>
              </a:p>
              <a:p>
                <a:pPr>
                  <a:lnSpc>
                    <a:spcPct val="150000"/>
                  </a:lnSpc>
                </a:pPr>
                <a:r>
                  <a:rPr lang="uk-UA" sz="1800" dirty="0"/>
                  <a:t>Принципова схема установки (</a:t>
                </a:r>
                <a:r>
                  <a:rPr lang="ru-RU" sz="1800" dirty="0"/>
                  <a:t>маятник </a:t>
                </a:r>
                <a:r>
                  <a:rPr lang="ru-RU" sz="1800" dirty="0" err="1"/>
                  <a:t>Обербека</a:t>
                </a:r>
                <a:r>
                  <a:rPr lang="uk-UA" sz="1800" dirty="0"/>
                  <a:t>) </a:t>
                </a:r>
                <a:r>
                  <a:rPr lang="ru-RU" sz="1800" dirty="0"/>
                  <a:t>с</a:t>
                </a:r>
                <a:r>
                  <a:rPr lang="uk-UA" sz="1800" dirty="0" err="1"/>
                  <a:t>кладається</a:t>
                </a:r>
                <a:r>
                  <a:rPr lang="ru-RU" sz="1800" dirty="0"/>
                  <a:t> з  </a:t>
                </a:r>
                <a:r>
                  <a:rPr lang="ru-RU" sz="1800" dirty="0" err="1"/>
                  <a:t>шк</a:t>
                </a:r>
                <a:r>
                  <a:rPr lang="uk-UA" sz="1800" dirty="0"/>
                  <a:t>і</a:t>
                </a:r>
                <a:r>
                  <a:rPr lang="ru-RU" sz="1800" dirty="0"/>
                  <a:t>в</a:t>
                </a:r>
                <a:r>
                  <a:rPr lang="uk-UA" sz="1800" dirty="0"/>
                  <a:t>і</a:t>
                </a:r>
                <a:r>
                  <a:rPr lang="ru-RU" sz="1800" dirty="0"/>
                  <a:t>в з рад</a:t>
                </a:r>
                <a:r>
                  <a:rPr lang="uk-UA" sz="1800" dirty="0"/>
                  <a:t>і</a:t>
                </a:r>
                <a:r>
                  <a:rPr lang="ru-RU" sz="1800" dirty="0"/>
                  <a:t>усами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800" dirty="0"/>
                  <a:t> </a:t>
                </a:r>
                <a:r>
                  <a:rPr lang="uk-UA" sz="1800" dirty="0"/>
                  <a:t>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800" dirty="0"/>
                  <a:t>, </a:t>
                </a:r>
                <a:r>
                  <a:rPr lang="uk-UA" sz="1800" dirty="0"/>
                  <a:t>що за</a:t>
                </a:r>
                <a:r>
                  <a:rPr lang="ru-RU" sz="1800" dirty="0" err="1"/>
                  <a:t>кр</a:t>
                </a:r>
                <a:r>
                  <a:rPr lang="uk-UA" sz="1800" dirty="0"/>
                  <a:t>і</a:t>
                </a:r>
                <a:r>
                  <a:rPr lang="ru-RU" sz="1800" dirty="0" err="1"/>
                  <a:t>пле</a:t>
                </a:r>
                <a:r>
                  <a:rPr lang="uk-UA" sz="1800" dirty="0"/>
                  <a:t>ні </a:t>
                </a:r>
                <a:r>
                  <a:rPr lang="ru-RU" sz="1800" dirty="0"/>
                  <a:t>на </a:t>
                </a:r>
                <a:r>
                  <a:rPr lang="uk-UA" sz="1800" dirty="0"/>
                  <a:t>спільній</a:t>
                </a:r>
                <a:r>
                  <a:rPr lang="ru-RU" sz="1800" dirty="0"/>
                  <a:t> </a:t>
                </a:r>
                <a:r>
                  <a:rPr lang="ru-RU" sz="1800" dirty="0" err="1"/>
                  <a:t>горизонтальн</a:t>
                </a:r>
                <a:r>
                  <a:rPr lang="uk-UA" sz="1800" dirty="0"/>
                  <a:t>і</a:t>
                </a:r>
                <a:r>
                  <a:rPr lang="ru-RU" sz="1800" dirty="0"/>
                  <a:t>й ос</a:t>
                </a:r>
                <a:r>
                  <a:rPr lang="uk-UA" sz="1800" dirty="0"/>
                  <a:t>і</a:t>
                </a:r>
                <a:r>
                  <a:rPr lang="ru-RU" sz="1800" dirty="0"/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800" dirty="0"/>
                  <a:t>По </a:t>
                </a:r>
                <a:r>
                  <a:rPr lang="ru-RU" sz="1800" dirty="0" err="1"/>
                  <a:t>стрижням</a:t>
                </a:r>
                <a:r>
                  <a:rPr lang="ru-RU" sz="1800" dirty="0"/>
                  <a:t> </a:t>
                </a:r>
                <a:r>
                  <a:rPr lang="ru-RU" sz="1800" dirty="0" err="1"/>
                  <a:t>мо</a:t>
                </a:r>
                <a:r>
                  <a:rPr lang="uk-UA" sz="1800" dirty="0"/>
                  <a:t>ж</a:t>
                </a:r>
                <a:r>
                  <a:rPr lang="ru-RU" sz="1800" dirty="0" err="1"/>
                  <a:t>ут</a:t>
                </a:r>
                <a:r>
                  <a:rPr lang="uk-UA" sz="1800" dirty="0"/>
                  <a:t>ь </a:t>
                </a:r>
                <a:r>
                  <a:rPr lang="ru-RU" sz="1800" dirty="0" err="1"/>
                  <a:t>перем</a:t>
                </a:r>
                <a:r>
                  <a:rPr lang="uk-UA" sz="1800" dirty="0"/>
                  <a:t>і</a:t>
                </a:r>
                <a:r>
                  <a:rPr lang="ru-RU" sz="1800" dirty="0" err="1"/>
                  <a:t>щуват</a:t>
                </a:r>
                <a:r>
                  <a:rPr lang="uk-UA" sz="1800" dirty="0"/>
                  <a:t>и</a:t>
                </a:r>
                <a:r>
                  <a:rPr lang="ru-RU" sz="1800" dirty="0" err="1"/>
                  <a:t>ся</a:t>
                </a:r>
                <a:r>
                  <a:rPr lang="ru-RU" sz="1800" dirty="0"/>
                  <a:t> та </a:t>
                </a:r>
                <a:r>
                  <a:rPr lang="ru-RU" sz="1800" dirty="0" err="1"/>
                  <a:t>закр</a:t>
                </a:r>
                <a:r>
                  <a:rPr lang="uk-UA" sz="1800" dirty="0"/>
                  <a:t>і</a:t>
                </a:r>
                <a:r>
                  <a:rPr lang="ru-RU" sz="1800" dirty="0" err="1"/>
                  <a:t>плят</a:t>
                </a:r>
                <a:r>
                  <a:rPr lang="uk-UA" sz="1800" dirty="0"/>
                  <a:t>и</a:t>
                </a:r>
                <a:r>
                  <a:rPr lang="ru-RU" sz="1800" dirty="0" err="1"/>
                  <a:t>ся</a:t>
                </a:r>
                <a:r>
                  <a:rPr lang="ru-RU" sz="1800" dirty="0"/>
                  <a:t> в </a:t>
                </a:r>
                <a:r>
                  <a:rPr lang="uk-UA" sz="1800" dirty="0"/>
                  <a:t>потрібному </a:t>
                </a:r>
                <a:r>
                  <a:rPr lang="ru-RU" sz="1800" dirty="0"/>
                  <a:t>положен</a:t>
                </a:r>
                <a:r>
                  <a:rPr lang="uk-UA" sz="1800" dirty="0"/>
                  <a:t>ні</a:t>
                </a:r>
                <a:r>
                  <a:rPr lang="ru-RU" sz="1800" dirty="0"/>
                  <a:t> ч</a:t>
                </a:r>
                <a:r>
                  <a:rPr lang="uk-UA" sz="1800" dirty="0"/>
                  <a:t>о</a:t>
                </a:r>
                <a:r>
                  <a:rPr lang="ru-RU" sz="1800" dirty="0"/>
                  <a:t>т</a:t>
                </a:r>
                <a:r>
                  <a:rPr lang="uk-UA" sz="1800" dirty="0"/>
                  <a:t>и</a:t>
                </a:r>
                <a:r>
                  <a:rPr lang="ru-RU" sz="1800" dirty="0"/>
                  <a:t>р</a:t>
                </a:r>
                <a:r>
                  <a:rPr lang="uk-UA" sz="1800" dirty="0"/>
                  <a:t>и</a:t>
                </a:r>
                <a:r>
                  <a:rPr lang="ru-RU" sz="1800" dirty="0"/>
                  <a:t> (по одному на</a:t>
                </a:r>
                <a:r>
                  <a:rPr lang="uk-UA" sz="1800" dirty="0"/>
                  <a:t> </a:t>
                </a:r>
                <a:r>
                  <a:rPr lang="ru-RU" sz="1800" dirty="0"/>
                  <a:t>кож</a:t>
                </a:r>
                <a:r>
                  <a:rPr lang="uk-UA" sz="1800" dirty="0"/>
                  <a:t>ний</a:t>
                </a:r>
                <a:r>
                  <a:rPr lang="ru-RU" sz="1800" dirty="0"/>
                  <a:t> стриж</a:t>
                </a:r>
                <a:r>
                  <a:rPr lang="uk-UA" sz="1800" dirty="0"/>
                  <a:t>е</a:t>
                </a:r>
                <a:r>
                  <a:rPr lang="ru-RU" sz="1800" dirty="0"/>
                  <a:t>н</a:t>
                </a:r>
                <a:r>
                  <a:rPr lang="uk-UA" sz="1800" dirty="0"/>
                  <a:t>ь</a:t>
                </a:r>
                <a:r>
                  <a:rPr lang="ru-RU" sz="1800" dirty="0"/>
                  <a:t>) </a:t>
                </a:r>
                <a:r>
                  <a:rPr lang="uk-UA" sz="1800" dirty="0"/>
                  <a:t>вантажі</a:t>
                </a:r>
                <a:r>
                  <a:rPr lang="ru-RU" sz="1800" dirty="0"/>
                  <a:t> </a:t>
                </a:r>
                <a:r>
                  <a:rPr lang="ru-RU" sz="1800" dirty="0" err="1"/>
                  <a:t>однаково</a:t>
                </a:r>
                <a:r>
                  <a:rPr lang="uk-UA" sz="1800" dirty="0"/>
                  <a:t>ї </a:t>
                </a:r>
                <a:r>
                  <a:rPr lang="ru-RU" sz="1800" dirty="0" err="1"/>
                  <a:t>мас</a:t>
                </a:r>
                <a:r>
                  <a:rPr lang="uk-UA" sz="1800" dirty="0"/>
                  <a:t>и </a:t>
                </a:r>
                <a:r>
                  <a:rPr lang="ru-RU" sz="1800" i="1" dirty="0"/>
                  <a:t>m</a:t>
                </a:r>
                <a:r>
                  <a:rPr lang="ru-RU" sz="1800" baseline="-25000" dirty="0"/>
                  <a:t>0</a:t>
                </a:r>
                <a:r>
                  <a:rPr lang="ru-RU" sz="1800" dirty="0"/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uk-UA" sz="1800" dirty="0"/>
                  <a:t>За допомогою</a:t>
                </a:r>
                <a:r>
                  <a:rPr lang="ru-RU" sz="1800" dirty="0"/>
                  <a:t>  </a:t>
                </a:r>
                <a:r>
                  <a:rPr lang="uk-UA" sz="1800" dirty="0"/>
                  <a:t>вантажа</a:t>
                </a:r>
                <a:r>
                  <a:rPr lang="ru-RU" sz="1800" dirty="0"/>
                  <a:t> </a:t>
                </a:r>
                <a:r>
                  <a:rPr lang="ru-RU" sz="1800" dirty="0" err="1"/>
                  <a:t>мас</a:t>
                </a:r>
                <a:r>
                  <a:rPr lang="uk-UA" sz="1800" dirty="0"/>
                  <a:t>и</a:t>
                </a:r>
                <a:r>
                  <a:rPr lang="ru-RU" sz="1800" i="1" dirty="0"/>
                  <a:t> m</a:t>
                </a:r>
                <a:r>
                  <a:rPr lang="ru-RU" sz="1800" dirty="0"/>
                  <a:t>, </a:t>
                </a:r>
                <a:r>
                  <a:rPr lang="uk-UA" sz="1800" dirty="0"/>
                  <a:t>за</a:t>
                </a:r>
                <a:r>
                  <a:rPr lang="ru-RU" sz="1800" dirty="0" err="1"/>
                  <a:t>кр</a:t>
                </a:r>
                <a:r>
                  <a:rPr lang="uk-UA" sz="1800" dirty="0"/>
                  <a:t>і</a:t>
                </a:r>
                <a:r>
                  <a:rPr lang="ru-RU" sz="1800" dirty="0" err="1"/>
                  <a:t>пленого</a:t>
                </a:r>
                <a:r>
                  <a:rPr lang="ru-RU" sz="1800" dirty="0"/>
                  <a:t> </a:t>
                </a:r>
                <a:r>
                  <a:rPr lang="uk-UA" sz="1800" dirty="0"/>
                  <a:t>на</a:t>
                </a:r>
                <a:r>
                  <a:rPr lang="ru-RU" sz="1800" dirty="0"/>
                  <a:t> к</a:t>
                </a:r>
                <a:r>
                  <a:rPr lang="uk-UA" sz="1800" dirty="0"/>
                  <a:t>і</a:t>
                </a:r>
                <a:r>
                  <a:rPr lang="ru-RU" sz="1800" dirty="0" err="1"/>
                  <a:t>нц</a:t>
                </a:r>
                <a:r>
                  <a:rPr lang="uk-UA" sz="1800" dirty="0"/>
                  <a:t>і</a:t>
                </a:r>
                <a:r>
                  <a:rPr lang="ru-RU" sz="1800" dirty="0"/>
                  <a:t> </a:t>
                </a:r>
                <a:r>
                  <a:rPr lang="ru-RU" sz="1800" dirty="0" err="1"/>
                  <a:t>намотаного</a:t>
                </a:r>
                <a:r>
                  <a:rPr lang="ru-RU" sz="1800" dirty="0"/>
                  <a:t>  на один </a:t>
                </a:r>
                <a:r>
                  <a:rPr lang="uk-UA" sz="1800" dirty="0"/>
                  <a:t>і</a:t>
                </a:r>
                <a:r>
                  <a:rPr lang="ru-RU" sz="1800" dirty="0"/>
                  <a:t>з </a:t>
                </a:r>
                <a:r>
                  <a:rPr lang="ru-RU" sz="1800" dirty="0" err="1"/>
                  <a:t>шк</a:t>
                </a:r>
                <a:r>
                  <a:rPr lang="uk-UA" sz="1800" dirty="0"/>
                  <a:t>і</a:t>
                </a:r>
                <a:r>
                  <a:rPr lang="ru-RU" sz="1800" dirty="0"/>
                  <a:t>в</a:t>
                </a:r>
                <a:r>
                  <a:rPr lang="uk-UA" sz="1800" dirty="0"/>
                  <a:t>і</a:t>
                </a:r>
                <a:r>
                  <a:rPr lang="ru-RU" sz="1800" dirty="0"/>
                  <a:t>в </a:t>
                </a:r>
                <a:r>
                  <a:rPr lang="ru-RU" sz="1800" dirty="0" err="1"/>
                  <a:t>нит</a:t>
                </a:r>
                <a:r>
                  <a:rPr lang="uk-UA" sz="1800" dirty="0"/>
                  <a:t>к</a:t>
                </a:r>
                <a:r>
                  <a:rPr lang="ru-RU" sz="1800" dirty="0"/>
                  <a:t>и,  маятник приводиться </a:t>
                </a:r>
                <a:r>
                  <a:rPr lang="uk-UA" sz="1800" dirty="0"/>
                  <a:t>у рух</a:t>
                </a:r>
                <a:r>
                  <a:rPr lang="ru-RU" sz="1800" dirty="0"/>
                  <a:t>.</a:t>
                </a:r>
                <a:endParaRPr lang="ru-UA" sz="1800" dirty="0"/>
              </a:p>
              <a:p>
                <a:endParaRPr lang="ru-UA" dirty="0"/>
              </a:p>
            </p:txBody>
          </p:sp>
        </mc:Choice>
        <mc:Fallback xmlns="">
          <p:sp>
            <p:nvSpPr>
              <p:cNvPr id="1048597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6"/>
                </p:custDataLst>
              </p:nvPr>
            </p:nvSpPr>
            <p:spPr>
              <a:xfrm>
                <a:off x="838199" y="1549831"/>
                <a:ext cx="6755969" cy="8805131"/>
              </a:xfrm>
              <a:blipFill>
                <a:blip r:embed="rId7"/>
                <a:stretch>
                  <a:fillRect l="-721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Группа 7"/>
          <p:cNvGrpSpPr/>
          <p:nvPr/>
        </p:nvGrpSpPr>
        <p:grpSpPr>
          <a:xfrm>
            <a:off x="7787661" y="1335527"/>
            <a:ext cx="3535143" cy="4988412"/>
            <a:chOff x="1697257" y="1799348"/>
            <a:chExt cx="3535143" cy="49884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/>
            <a:srcRect l="24592" t="8579" r="-1" b="20639"/>
            <a:stretch/>
          </p:blipFill>
          <p:spPr>
            <a:xfrm>
              <a:off x="1702531" y="1799349"/>
              <a:ext cx="3529869" cy="4988411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697257" y="3462042"/>
              <a:ext cx="549256" cy="120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矩形 14"/>
            <p:cNvSpPr/>
            <p:nvPr/>
          </p:nvSpPr>
          <p:spPr>
            <a:xfrm>
              <a:off x="1697257" y="1799348"/>
              <a:ext cx="1242353" cy="861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256D988-6807-4D3C-8FA5-13B19AAC9D50}"/>
              </a:ext>
            </a:extLst>
          </p:cNvPr>
          <p:cNvGrpSpPr/>
          <p:nvPr/>
        </p:nvGrpSpPr>
        <p:grpSpPr>
          <a:xfrm>
            <a:off x="7940061" y="1487927"/>
            <a:ext cx="3535143" cy="4988412"/>
            <a:chOff x="1697257" y="1799348"/>
            <a:chExt cx="3535143" cy="498841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64199A8-5627-496A-AB65-6B190D56B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592" t="8579" r="-1" b="20639"/>
            <a:stretch/>
          </p:blipFill>
          <p:spPr>
            <a:xfrm>
              <a:off x="1702531" y="1799349"/>
              <a:ext cx="3529869" cy="4988411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8807D82-AF07-43CC-A921-40F99397A2D7}"/>
                </a:ext>
              </a:extLst>
            </p:cNvPr>
            <p:cNvSpPr/>
            <p:nvPr/>
          </p:nvSpPr>
          <p:spPr>
            <a:xfrm>
              <a:off x="1697257" y="3462042"/>
              <a:ext cx="549256" cy="120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1DA7DC6-CC8E-4EC1-BF85-EC591C3F101D}"/>
                </a:ext>
              </a:extLst>
            </p:cNvPr>
            <p:cNvSpPr/>
            <p:nvPr/>
          </p:nvSpPr>
          <p:spPr>
            <a:xfrm>
              <a:off x="1697257" y="1799348"/>
              <a:ext cx="1242353" cy="861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907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1850" y="177421"/>
                <a:ext cx="10515600" cy="6480554"/>
              </a:xfrm>
            </p:spPr>
            <p:txBody>
              <a:bodyPr anchor="t">
                <a:normAutofit/>
              </a:bodyPr>
              <a:lstStyle/>
              <a:p>
                <a:pPr indent="531813" algn="just"/>
                <a:endParaRPr lang="en-US" sz="22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l"/>
                <a:endParaRPr lang="uk-UA" dirty="0"/>
              </a:p>
              <a:p>
                <a:pPr algn="l"/>
                <a:endParaRPr lang="uk-UA" dirty="0"/>
              </a:p>
              <a:p>
                <a:pPr algn="l"/>
                <a:r>
                  <a:rPr lang="ru-UA" sz="1600" b="1" dirty="0">
                    <a:solidFill>
                      <a:srgbClr val="002060"/>
                    </a:solidFill>
                  </a:rPr>
                  <a:t>Поступальний </a:t>
                </a:r>
                <a:r>
                  <a:rPr lang="ru-UA" sz="1600" b="1" dirty="0" err="1">
                    <a:solidFill>
                      <a:srgbClr val="002060"/>
                    </a:solidFill>
                  </a:rPr>
                  <a:t>рух</a:t>
                </a:r>
                <a:r>
                  <a:rPr lang="ru-UA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вантажумаси</a:t>
                </a:r>
                <a:r>
                  <a:rPr lang="ru-UA" sz="1600" dirty="0">
                    <a:solidFill>
                      <a:srgbClr val="002060"/>
                    </a:solidFill>
                  </a:rPr>
                  <a:t> m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описується</a:t>
                </a:r>
                <a:r>
                  <a:rPr lang="ru-UA" sz="1600" dirty="0">
                    <a:solidFill>
                      <a:srgbClr val="002060"/>
                    </a:solidFill>
                  </a:rPr>
                  <a:t> другим</a:t>
                </a:r>
              </a:p>
              <a:p>
                <a:pPr algn="l"/>
                <a:r>
                  <a:rPr lang="ru-UA" sz="1600" dirty="0">
                    <a:solidFill>
                      <a:srgbClr val="002060"/>
                    </a:solidFill>
                  </a:rPr>
                  <a:t>законом Ньютона в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проекції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uk-UA" sz="1600" dirty="0">
                    <a:solidFill>
                      <a:srgbClr val="002060"/>
                    </a:solidFill>
                  </a:rPr>
                  <a:t>на напрямок </a:t>
                </a:r>
                <a:r>
                  <a:rPr lang="en-US" sz="1600" i="1" dirty="0">
                    <a:solidFill>
                      <a:srgbClr val="002060"/>
                    </a:solidFill>
                  </a:rPr>
                  <a:t>y</a:t>
                </a:r>
                <a:r>
                  <a:rPr lang="ru-UA" sz="1600" dirty="0">
                    <a:solidFill>
                      <a:srgbClr val="002060"/>
                    </a:solidFill>
                  </a:rPr>
                  <a:t> (р</a:t>
                </a:r>
                <a:r>
                  <a:rPr lang="uk-UA" sz="1600" dirty="0">
                    <a:solidFill>
                      <a:srgbClr val="002060"/>
                    </a:solidFill>
                  </a:rPr>
                  <a:t>и</a:t>
                </a:r>
                <a:r>
                  <a:rPr lang="ru-UA" sz="1600" dirty="0">
                    <a:solidFill>
                      <a:srgbClr val="002060"/>
                    </a:solidFill>
                  </a:rPr>
                  <a:t>с</a:t>
                </a:r>
                <a:r>
                  <a:rPr lang="uk-UA" sz="1600" dirty="0">
                    <a:solidFill>
                      <a:srgbClr val="002060"/>
                    </a:solidFill>
                  </a:rPr>
                  <a:t>. 5.4</a:t>
                </a:r>
                <a:r>
                  <a:rPr lang="ru-UA" sz="1600" dirty="0">
                    <a:solidFill>
                      <a:srgbClr val="002060"/>
                    </a:solidFill>
                  </a:rPr>
                  <a:t>):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ru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𝒎𝒈</m:t>
                    </m:r>
                    <m:r>
                      <a:rPr lang="ru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ru-UA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UA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ru-UA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ru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𝒎𝒂</m:t>
                    </m:r>
                  </m:oMath>
                </a14:m>
                <a:r>
                  <a:rPr lang="uk-UA" sz="1600" b="1" dirty="0">
                    <a:solidFill>
                      <a:srgbClr val="002060"/>
                    </a:solidFill>
                  </a:rPr>
                  <a:t>                                       </a:t>
                </a:r>
                <a:r>
                  <a:rPr lang="ru-UA" sz="1600" dirty="0">
                    <a:solidFill>
                      <a:srgbClr val="002060"/>
                    </a:solidFill>
                  </a:rPr>
                  <a:t>(</a:t>
                </a:r>
                <a:r>
                  <a:rPr lang="en-US" sz="1600" dirty="0">
                    <a:solidFill>
                      <a:srgbClr val="002060"/>
                    </a:solidFill>
                  </a:rPr>
                  <a:t>3</a:t>
                </a:r>
                <a:r>
                  <a:rPr lang="ru-UA" sz="1600" dirty="0">
                    <a:solidFill>
                      <a:srgbClr val="002060"/>
                    </a:solidFill>
                  </a:rPr>
                  <a:t>) .</a:t>
                </a:r>
              </a:p>
              <a:p>
                <a:pPr algn="l"/>
                <a:r>
                  <a:rPr lang="ru-UA" sz="1600" dirty="0">
                    <a:solidFill>
                      <a:srgbClr val="002060"/>
                    </a:solidFill>
                  </a:rPr>
                  <a:t>Модуль 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прискорення</a:t>
                </a:r>
                <a:r>
                  <a:rPr lang="ru-UA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ru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uk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вантажу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пов'язана</a:t>
                </a:r>
                <a:r>
                  <a:rPr lang="ru-UA" sz="1600" dirty="0">
                    <a:solidFill>
                      <a:srgbClr val="002060"/>
                    </a:solidFill>
                  </a:rPr>
                  <a:t> з </a:t>
                </a:r>
                <a:r>
                  <a:rPr lang="uk-UA" sz="1600" dirty="0">
                    <a:solidFill>
                      <a:srgbClr val="002060"/>
                    </a:solidFill>
                  </a:rPr>
                  <a:t>в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исотою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ru-UA" sz="1600" dirty="0">
                    <a:solidFill>
                      <a:srgbClr val="002060"/>
                    </a:solidFill>
                  </a:rPr>
                  <a:t>, </a:t>
                </a:r>
                <a:endParaRPr lang="uk-UA" sz="1600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ru-UA" sz="1600" dirty="0">
                    <a:solidFill>
                      <a:srgbClr val="002060"/>
                    </a:solidFill>
                  </a:rPr>
                  <a:t>на яку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він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був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піднятий</a:t>
                </a:r>
                <a:r>
                  <a:rPr lang="ru-UA" sz="1600" dirty="0">
                    <a:solidFill>
                      <a:srgbClr val="002060"/>
                    </a:solidFill>
                  </a:rPr>
                  <a:t>, і часом </a:t>
                </a:r>
                <a:r>
                  <a:rPr lang="ru-UA" sz="1600" i="1" dirty="0">
                    <a:solidFill>
                      <a:srgbClr val="002060"/>
                    </a:solidFill>
                  </a:rPr>
                  <a:t>t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uk-UA" sz="1600" dirty="0">
                    <a:solidFill>
                      <a:srgbClr val="002060"/>
                    </a:solidFill>
                  </a:rPr>
                  <a:t> 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його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uk-UA" sz="1600" dirty="0">
                    <a:solidFill>
                      <a:srgbClr val="002060"/>
                    </a:solidFill>
                  </a:rPr>
                  <a:t>   руху</a:t>
                </a:r>
                <a:endParaRPr lang="ru-UA" sz="1900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ru-UA" sz="1600" dirty="0" err="1">
                    <a:solidFill>
                      <a:srgbClr val="002060"/>
                    </a:solidFill>
                  </a:rPr>
                  <a:t>співвідношенням</a:t>
                </a:r>
                <a:r>
                  <a:rPr lang="ru-UA" sz="1600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ru-UA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k-UA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uk-UA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k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dirty="0">
                    <a:solidFill>
                      <a:srgbClr val="002060"/>
                    </a:solidFill>
                  </a:rPr>
                  <a:t>.</a:t>
                </a:r>
                <a:endParaRPr lang="uk-UA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uk-UA" sz="1600" dirty="0">
                    <a:solidFill>
                      <a:srgbClr val="002060"/>
                    </a:solidFill>
                  </a:rPr>
                  <a:t>Виберемо напрямок </a:t>
                </a:r>
                <a:r>
                  <a:rPr lang="uk-UA" sz="1600" i="1" dirty="0">
                    <a:solidFill>
                      <a:srgbClr val="002060"/>
                    </a:solidFill>
                  </a:rPr>
                  <a:t>z</a:t>
                </a:r>
                <a:r>
                  <a:rPr lang="uk-UA" sz="1600" dirty="0">
                    <a:solidFill>
                      <a:srgbClr val="002060"/>
                    </a:solidFill>
                  </a:rPr>
                  <a:t>, що збігається з віссю обертання </a:t>
                </a:r>
              </a:p>
              <a:p>
                <a:pPr algn="l"/>
                <a:r>
                  <a:rPr lang="uk-UA" sz="1600" dirty="0">
                    <a:solidFill>
                      <a:srgbClr val="002060"/>
                    </a:solidFill>
                  </a:rPr>
                  <a:t>і </a:t>
                </a:r>
                <a:r>
                  <a:rPr lang="uk-UA" sz="1600" dirty="0" err="1">
                    <a:solidFill>
                      <a:srgbClr val="002060"/>
                    </a:solidFill>
                  </a:rPr>
                  <a:t>спрямован</a:t>
                </a:r>
                <a:r>
                  <a:rPr lang="uk-UA" sz="1600" dirty="0">
                    <a:solidFill>
                      <a:srgbClr val="002060"/>
                    </a:solidFill>
                  </a:rPr>
                  <a:t> на нас. Тоді </a:t>
                </a:r>
                <a:r>
                  <a:rPr lang="uk-UA" sz="1600" b="1" dirty="0">
                    <a:solidFill>
                      <a:srgbClr val="002060"/>
                    </a:solidFill>
                  </a:rPr>
                  <a:t>рівняння обертального руху </a:t>
                </a:r>
              </a:p>
              <a:p>
                <a:pPr algn="l"/>
                <a:r>
                  <a:rPr lang="uk-UA" sz="1600" dirty="0">
                    <a:solidFill>
                      <a:srgbClr val="002060"/>
                    </a:solidFill>
                  </a:rPr>
                  <a:t>маятника в проекціях на цей напрямок буде мати вигляд:</a:t>
                </a:r>
                <a:r>
                  <a:rPr lang="en-US" sz="1600" dirty="0">
                    <a:solidFill>
                      <a:srgbClr val="002060"/>
                    </a:solidFill>
                  </a:rPr>
                  <a:t>  </a:t>
                </a:r>
                <a:endParaRPr lang="ru-UA" sz="1600" dirty="0">
                  <a:solidFill>
                    <a:srgbClr val="002060"/>
                  </a:solidFill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ru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r>
                      <a:rPr lang="ru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UA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UA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ru-UA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тр</m:t>
                        </m:r>
                      </m:sub>
                    </m:sSub>
                    <m:r>
                      <a:rPr lang="ru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ru-UA" sz="1600" b="1" dirty="0">
                    <a:solidFill>
                      <a:srgbClr val="002060"/>
                    </a:solidFill>
                  </a:rPr>
                  <a:t>  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                                        </a:t>
                </a:r>
                <a:r>
                  <a:rPr lang="en-US" sz="1600" dirty="0">
                    <a:solidFill>
                      <a:srgbClr val="002060"/>
                    </a:solidFill>
                  </a:rPr>
                  <a:t>(4)</a:t>
                </a:r>
                <a:endParaRPr lang="ru-UA" sz="1600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uk-UA" sz="1600" dirty="0">
                    <a:solidFill>
                      <a:srgbClr val="002060"/>
                    </a:solidFill>
                  </a:rPr>
                  <a:t>де </a:t>
                </a:r>
                <a14:m>
                  <m:oMath xmlns:m="http://schemas.openxmlformats.org/officeDocument/2006/math"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uk-UA" sz="1600" i="1" dirty="0">
                    <a:solidFill>
                      <a:srgbClr val="002060"/>
                    </a:solidFill>
                    <a:hlinkClick r:id="" action="ppaction://noact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</a:t>
                </a:r>
                <a:r>
                  <a:rPr lang="en-US" sz="1600" dirty="0">
                    <a:solidFill>
                      <a:srgbClr val="002060"/>
                    </a:solidFill>
                  </a:rPr>
                  <a:t>  </a:t>
                </a:r>
                <a:r>
                  <a:rPr lang="uk-UA" sz="1600" dirty="0">
                    <a:solidFill>
                      <a:srgbClr val="002060"/>
                    </a:solidFill>
                    <a:hlinkClick r:id="" action="ppaction://noact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-</a:t>
                </a:r>
                <a:r>
                  <a:rPr lang="uk-UA" sz="1600" dirty="0">
                    <a:solidFill>
                      <a:srgbClr val="002060"/>
                    </a:solidFill>
                  </a:rPr>
                  <a:t> проекція моменту  сили натягу нитки; </a:t>
                </a:r>
                <a:r>
                  <a:rPr lang="en-US" sz="1600" dirty="0">
                    <a:solidFill>
                      <a:srgbClr val="002060"/>
                    </a:solidFill>
                  </a:rPr>
                  <a:t>                            </a:t>
                </a:r>
                <a:endParaRPr lang="uk-UA" sz="1600" dirty="0">
                  <a:solidFill>
                    <a:srgbClr val="002060"/>
                  </a:solidFill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uk-UA" sz="1600" dirty="0">
                    <a:solidFill>
                      <a:srgbClr val="002060"/>
                    </a:solidFill>
                  </a:rPr>
                  <a:t> - радіус шківа;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тр</m:t>
                        </m:r>
                      </m:sub>
                    </m:sSub>
                  </m:oMath>
                </a14:m>
                <a:r>
                  <a:rPr lang="uk-UA" sz="1600" dirty="0">
                    <a:solidFill>
                      <a:srgbClr val="002060"/>
                    </a:solidFill>
                  </a:rPr>
                  <a:t> - проекція моменту сили тертя;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uk-UA" sz="1600" dirty="0">
                    <a:solidFill>
                      <a:srgbClr val="002060"/>
                    </a:solidFill>
                  </a:rPr>
                  <a:t> - момент інерції маятника відносно осі обертання,</a:t>
                </a:r>
                <a14:m>
                  <m:oMath xmlns:m="http://schemas.openxmlformats.org/officeDocument/2006/math"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uk-UA" sz="1600" i="1" dirty="0">
                  <a:solidFill>
                    <a:srgbClr val="002060"/>
                  </a:solidFill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ru-UA" sz="1600" dirty="0">
                    <a:solidFill>
                      <a:srgbClr val="002060"/>
                    </a:solidFill>
                  </a:rPr>
                  <a:t> -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проекція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кутового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прискорення</a:t>
                </a:r>
                <a:r>
                  <a:rPr lang="ru-UA" sz="1600" dirty="0">
                    <a:solidFill>
                      <a:srgbClr val="002060"/>
                    </a:solidFill>
                  </a:rPr>
                  <a:t> на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цю</a:t>
                </a:r>
                <a:r>
                  <a:rPr lang="ru-UA" sz="1600" dirty="0">
                    <a:solidFill>
                      <a:srgbClr val="002060"/>
                    </a:solidFill>
                  </a:rPr>
                  <a:t> </a:t>
                </a:r>
                <a:r>
                  <a:rPr lang="ru-UA" sz="1600" dirty="0" err="1">
                    <a:solidFill>
                      <a:srgbClr val="002060"/>
                    </a:solidFill>
                  </a:rPr>
                  <a:t>вісь</a:t>
                </a:r>
                <a:r>
                  <a:rPr lang="ru-UA" sz="1600" dirty="0">
                    <a:solidFill>
                      <a:srgbClr val="002060"/>
                    </a:solidFill>
                  </a:rPr>
                  <a:t>. </a:t>
                </a:r>
                <a:r>
                  <a:rPr lang="en-US" sz="1600" dirty="0">
                    <a:solidFill>
                      <a:srgbClr val="002060"/>
                    </a:solidFill>
                  </a:rPr>
                  <a:t>  </a:t>
                </a:r>
                <a:endParaRPr lang="ru-UA" sz="1600" dirty="0">
                  <a:solidFill>
                    <a:srgbClr val="002060"/>
                  </a:solidFill>
                </a:endParaRPr>
              </a:p>
              <a:p>
                <a:pPr algn="l"/>
                <a:endParaRPr lang="ru-UA" dirty="0">
                  <a:solidFill>
                    <a:srgbClr val="002060"/>
                  </a:solidFill>
                </a:endParaRPr>
              </a:p>
              <a:p>
                <a:pPr indent="531813" algn="just"/>
                <a:endParaRPr lang="ru-RU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1850" y="177421"/>
                <a:ext cx="10515600" cy="6480554"/>
              </a:xfrm>
              <a:blipFill>
                <a:blip r:embed="rId2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E8DC27-84F2-460C-BD14-86E50EBF2DD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07" y="637563"/>
            <a:ext cx="2852257" cy="5788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90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7455" y="969818"/>
            <a:ext cx="10603345" cy="5467927"/>
          </a:xfrm>
        </p:spPr>
        <p:txBody>
          <a:bodyPr anchor="t"/>
          <a:lstStyle/>
          <a:p>
            <a:pPr indent="531813" algn="just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indent="531813" algn="just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6CA701A-5815-4D76-9338-F6433CED0F28}"/>
                  </a:ext>
                </a:extLst>
              </p:cNvPr>
              <p:cNvSpPr/>
              <p:nvPr/>
            </p:nvSpPr>
            <p:spPr>
              <a:xfrm>
                <a:off x="1016000" y="969818"/>
                <a:ext cx="10991273" cy="54163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1600" b="1" dirty="0"/>
                  <a:t>При опусканні вантажу з висоти </a:t>
                </a:r>
                <a14:m>
                  <m:oMath xmlns:m="http://schemas.openxmlformats.org/officeDocument/2006/math">
                    <m:r>
                      <a:rPr lang="uk-UA" sz="1600" b="1" i="1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uk-UA" sz="1600" i="1" dirty="0"/>
                  <a:t> </a:t>
                </a:r>
                <a:r>
                  <a:rPr lang="uk-UA" sz="1600" dirty="0"/>
                  <a:t>його потенційна енергія переходить в кінетичну енергію</a:t>
                </a:r>
                <a:r>
                  <a:rPr lang="ru-UA" sz="1600" dirty="0"/>
                  <a:t> </a:t>
                </a:r>
                <a:r>
                  <a:rPr lang="uk-UA" sz="1600" dirty="0"/>
                  <a:t>системи вантаж-маятник, і частина енергії витрачається на здійснення роботи проти сили тертя. Тому для моменту часу, коли вантаж досягне крайнього нижнього положення, буде справедливо наступне рівняння:</a:t>
                </a:r>
                <a:endParaRPr lang="ru-UA" sz="1600" dirty="0"/>
              </a:p>
              <a:p>
                <a:pPr algn="r"/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𝒎𝒈𝒉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ru-UA" sz="1600" b="1" i="1">
                            <a:latin typeface="Cambria Math" panose="02040503050406030204" pitchFamily="18" charset="0"/>
                          </a:rPr>
                          <m:t>тр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sz="1600" b="1" dirty="0"/>
                  <a:t>  </a:t>
                </a:r>
                <a:r>
                  <a:rPr lang="uk-UA" sz="1600" dirty="0"/>
                  <a:t>                                                                        </a:t>
                </a:r>
                <a:r>
                  <a:rPr lang="ru-UA" sz="1600" dirty="0"/>
                  <a:t>   </a:t>
                </a:r>
                <a:r>
                  <a:rPr lang="uk-UA" sz="1600" dirty="0"/>
                  <a:t>(5)</a:t>
                </a:r>
                <a:endParaRPr lang="ru-UA" sz="1600" dirty="0"/>
              </a:p>
              <a:p>
                <a:r>
                  <a:rPr lang="uk-UA" sz="1600" dirty="0"/>
                  <a:t>де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𝑚𝑔h</m:t>
                    </m:r>
                  </m:oMath>
                </a14:m>
                <a:r>
                  <a:rPr lang="uk-UA" sz="1600" dirty="0"/>
                  <a:t> - потенційна енергія вантажу на висоті </a:t>
                </a:r>
                <a:r>
                  <a:rPr lang="uk-UA" sz="1600" i="1" dirty="0"/>
                  <a:t>h</a:t>
                </a:r>
                <a:r>
                  <a:rPr lang="uk-UA" sz="1600" dirty="0"/>
                  <a:t>; в цей момент часу кінетична енергія обертального руху маятника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uk-UA" sz="1600" dirty="0"/>
                  <a:t> дорівнює нулю;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UA" sz="1600" i="1">
                            <a:latin typeface="Cambria Math" panose="02040503050406030204" pitchFamily="18" charset="0"/>
                          </a:rPr>
                          <m:t>тр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/>
                  <a:t>  </a:t>
                </a:r>
                <a:r>
                  <a:rPr lang="uk-UA" sz="1600" dirty="0"/>
                  <a:t> - робота проти сили тертя;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/>
                  <a:t> </a:t>
                </a:r>
                <a:r>
                  <a:rPr lang="uk-UA" sz="1600" dirty="0"/>
                  <a:t>- повний кут повороту маятника (виражений у радіанах).</a:t>
                </a:r>
                <a:endParaRPr lang="ru-UA" sz="1600" dirty="0"/>
              </a:p>
              <a:p>
                <a:endParaRPr lang="ru-UA" sz="1600" dirty="0"/>
              </a:p>
              <a:p>
                <a:r>
                  <a:rPr lang="uk-UA" sz="1600" b="1" dirty="0"/>
                  <a:t>Після того як вантаж опуститься з висоти </a:t>
                </a:r>
                <a14:m>
                  <m:oMath xmlns:m="http://schemas.openxmlformats.org/officeDocument/2006/math">
                    <m:r>
                      <a:rPr lang="uk-UA" sz="1600" b="1" i="1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uk-UA" sz="1600" dirty="0"/>
                  <a:t>, хрестоподібний маятник буде продовжувати обертатися, і нитка почне намотується на шків, а вантаж почне підніматися. В результаті цього </a:t>
                </a:r>
                <a:r>
                  <a:rPr lang="uk-UA" sz="1600" b="1" dirty="0"/>
                  <a:t>він підніметься на максимальну висоту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uk-UA" sz="16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uk-UA" sz="16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ru-UA" sz="1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uk-UA" sz="1600" dirty="0"/>
                  <a:t> Висота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sz="1600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uk-UA" sz="1600" dirty="0"/>
                  <a:t>визначиться за законом збереження і перетворення енергії наступним виразом:</a:t>
                </a:r>
                <a:endParaRPr lang="ru-UA" sz="1600" dirty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uk-UA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1600" b="1" i="1">
                        <a:latin typeface="Cambria Math" panose="02040503050406030204" pitchFamily="18" charset="0"/>
                      </a:rPr>
                      <m:t>𝒎𝒈</m:t>
                    </m:r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uk-UA" sz="1600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ru-UA" sz="1600" b="1" i="1">
                            <a:latin typeface="Cambria Math" panose="02040503050406030204" pitchFamily="18" charset="0"/>
                          </a:rPr>
                          <m:t>тр</m:t>
                        </m:r>
                      </m:sub>
                    </m:sSub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uk-UA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uk-UA" sz="1600" dirty="0"/>
                  <a:t>                                                                           </a:t>
                </a:r>
                <a:r>
                  <a:rPr lang="uk-UA" dirty="0"/>
                  <a:t>(6) </a:t>
                </a:r>
                <a:endParaRPr lang="ru-UA" dirty="0"/>
              </a:p>
              <a:p>
                <a:r>
                  <a:rPr lang="uk-UA" sz="1600" dirty="0"/>
                  <a:t>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1600" dirty="0"/>
                  <a:t> - повний кут повороту маятника при підйомі вантажу на висоту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1600" dirty="0"/>
                  <a:t>.</a:t>
                </a:r>
                <a:endParaRPr lang="ru-UA" sz="1600" dirty="0"/>
              </a:p>
              <a:p>
                <a:r>
                  <a:rPr lang="uk-UA" sz="1600" dirty="0"/>
                  <a:t>З огляду на зв'язок лінійного і кутового переміщень: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/>
                  <a:t> </a:t>
                </a:r>
                <a:r>
                  <a:rPr lang="uk-UA" sz="1600" dirty="0"/>
                  <a:t>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1600" i="1">
                        <a:latin typeface="Cambria Math" panose="02040503050406030204" pitchFamily="18" charset="0"/>
                      </a:rPr>
                      <m:t>𝑟</m:t>
                    </m:r>
                    <m:sSub>
                      <m:sSubPr>
                        <m:ctrlPr>
                          <a:rPr lang="ru-U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uk-UA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1600" dirty="0"/>
                  <a:t>. </a:t>
                </a:r>
                <a:endParaRPr lang="ru-UA" sz="1600" dirty="0"/>
              </a:p>
              <a:p>
                <a:r>
                  <a:rPr lang="uk-UA" sz="1600" dirty="0"/>
                  <a:t>Тоді з рівнянь (5) і (6) знаходимо:</a:t>
                </a:r>
                <a:endParaRPr lang="ru-UA" sz="1600" dirty="0"/>
              </a:p>
              <a:p>
                <a:pPr algn="r"/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uk-UA" sz="1600" i="1">
                        <a:latin typeface="Cambria Math" panose="02040503050406030204" pitchFamily="18" charset="0"/>
                      </a:rPr>
                      <m:t>                                             </m:t>
                    </m:r>
                    <m:sSub>
                      <m:sSub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ru-UA" sz="1600" b="1" i="1">
                            <a:latin typeface="Cambria Math" panose="02040503050406030204" pitchFamily="18" charset="0"/>
                          </a:rPr>
                          <m:t>тр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𝒎𝒈𝒓</m:t>
                        </m:r>
                        <m:sSub>
                          <m:sSubPr>
                            <m:ctrlPr>
                              <a:rPr lang="ru-UA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UA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600" b="1" dirty="0"/>
                  <a:t>                                           </a:t>
                </a:r>
                <a:r>
                  <a:rPr lang="ru-UA" sz="1600" b="1" dirty="0"/>
                  <a:t>   </a:t>
                </a:r>
                <a:r>
                  <a:rPr lang="ru-RU" sz="1600" b="1" dirty="0"/>
                  <a:t>			</a:t>
                </a:r>
                <a:r>
                  <a:rPr lang="ru-UA" sz="1600" b="1" dirty="0"/>
                  <a:t>  </a:t>
                </a:r>
                <a:r>
                  <a:rPr lang="en-US" sz="1600" dirty="0"/>
                  <a:t>(7)                                                           </a:t>
                </a:r>
                <a:endParaRPr lang="ru-UA" sz="1600" dirty="0"/>
              </a:p>
              <a:p>
                <a:r>
                  <a:rPr lang="uk-UA" sz="1600" dirty="0"/>
                  <a:t>Рішення системи рівнянь (</a:t>
                </a:r>
                <a:r>
                  <a:rPr lang="en-US" sz="1600" dirty="0"/>
                  <a:t>3</a:t>
                </a:r>
                <a:r>
                  <a:rPr lang="uk-UA" sz="1600" dirty="0"/>
                  <a:t>) - (4) і рівняння (7) з урахуванням співвідношення │</a:t>
                </a:r>
                <a14:m>
                  <m:oMath xmlns:m="http://schemas.openxmlformats.org/officeDocument/2006/math">
                    <m:r>
                      <a:rPr lang="uk-UA" sz="1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uk-UA" sz="16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uk-UA" sz="1600" dirty="0"/>
                  <a:t>│ = │</a:t>
                </a:r>
                <a14:m>
                  <m:oMath xmlns:m="http://schemas.openxmlformats.org/officeDocument/2006/math">
                    <m:r>
                      <a:rPr lang="uk-UA" sz="1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uk-UA" sz="1600" i="1"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r>
                  <a:rPr lang="uk-UA" sz="1600" dirty="0"/>
                  <a:t>│ дає вираз для моменту інерції </a:t>
                </a:r>
                <a14:m>
                  <m:oMath xmlns:m="http://schemas.openxmlformats.org/officeDocument/2006/math">
                    <m:r>
                      <a:rPr lang="uk-UA" sz="16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uk-UA" sz="1600" dirty="0"/>
                  <a:t> маятника щодо осі обертання:</a:t>
                </a:r>
                <a:endParaRPr lang="ru-UA" sz="1600" dirty="0"/>
              </a:p>
              <a:p>
                <a:pPr algn="r"/>
                <a:r>
                  <a:rPr lang="en-US" sz="1600" b="1" dirty="0"/>
                  <a:t>                                    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ru-UA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UA" sz="16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𝒈𝒕</m:t>
                            </m:r>
                            <m:sSub>
                              <m:sSubPr>
                                <m:ctrlPr>
                                  <a:rPr lang="ru-UA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ru-UA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1600" dirty="0"/>
                  <a:t>                                   </a:t>
                </a:r>
                <a:r>
                  <a:rPr lang="ru-UA" sz="1600" dirty="0"/>
                  <a:t>  </a:t>
                </a:r>
                <a:r>
                  <a:rPr lang="ru-RU" sz="1600" dirty="0"/>
                  <a:t>			</a:t>
                </a:r>
                <a:r>
                  <a:rPr lang="ru-UA" sz="1600" dirty="0"/>
                  <a:t>  </a:t>
                </a:r>
                <a:r>
                  <a:rPr lang="en-US" sz="1600" dirty="0"/>
                  <a:t>(8)</a:t>
                </a:r>
                <a:endParaRPr lang="ru-UA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6CA701A-5815-4D76-9338-F6433CED0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969818"/>
                <a:ext cx="10991273" cy="5416355"/>
              </a:xfrm>
              <a:prstGeom prst="rect">
                <a:avLst/>
              </a:prstGeom>
              <a:blipFill>
                <a:blip r:embed="rId2"/>
                <a:stretch>
                  <a:fillRect l="-333" t="-337" r="-310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86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4661" y="0"/>
            <a:ext cx="5340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dirty="0">
                <a:solidFill>
                  <a:schemeClr val="accent1">
                    <a:lumMod val="75000"/>
                  </a:schemeClr>
                </a:solidFill>
              </a:rPr>
              <a:t>Порядок виконання роботи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авновесие_л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139" y="569543"/>
            <a:ext cx="3384920" cy="598071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640238" y="859810"/>
            <a:ext cx="6707211" cy="5690452"/>
          </a:xfrm>
        </p:spPr>
        <p:txBody>
          <a:bodyPr anchor="t"/>
          <a:lstStyle/>
          <a:p>
            <a:pPr algn="l">
              <a:lnSpc>
                <a:spcPct val="200000"/>
              </a:lnSpc>
            </a:pPr>
            <a:endParaRPr lang="uk-UA" sz="1800" dirty="0"/>
          </a:p>
          <a:p>
            <a:pPr algn="l">
              <a:lnSpc>
                <a:spcPct val="200000"/>
              </a:lnSpc>
            </a:pPr>
            <a:r>
              <a:rPr lang="uk-UA" sz="1800" dirty="0"/>
              <a:t>В</a:t>
            </a:r>
            <a:r>
              <a:rPr lang="ru-RU" sz="1800" dirty="0"/>
              <a:t>становит</a:t>
            </a:r>
            <a:r>
              <a:rPr lang="uk-UA" sz="1800" dirty="0"/>
              <a:t>и вантажі  </a:t>
            </a:r>
            <a:r>
              <a:rPr lang="ru-RU" sz="1800" i="1" dirty="0"/>
              <a:t>m</a:t>
            </a:r>
            <a:r>
              <a:rPr lang="ru-RU" sz="1800" baseline="-25000" dirty="0"/>
              <a:t>0</a:t>
            </a:r>
            <a:r>
              <a:rPr lang="ru-RU" sz="1800" dirty="0"/>
              <a:t> в </a:t>
            </a:r>
            <a:r>
              <a:rPr lang="uk-UA" sz="1800" dirty="0"/>
              <a:t>середнє положення</a:t>
            </a:r>
            <a:r>
              <a:rPr lang="ru-RU" sz="1800" dirty="0"/>
              <a:t>, </a:t>
            </a:r>
            <a:r>
              <a:rPr lang="ru-RU" sz="1800" dirty="0" err="1"/>
              <a:t>разм</a:t>
            </a:r>
            <a:r>
              <a:rPr lang="uk-UA" sz="1800" dirty="0"/>
              <a:t>і</a:t>
            </a:r>
            <a:r>
              <a:rPr lang="ru-RU" sz="1800" dirty="0" err="1"/>
              <a:t>стив</a:t>
            </a:r>
            <a:r>
              <a:rPr lang="uk-UA" sz="1800" dirty="0" err="1"/>
              <a:t>ши</a:t>
            </a:r>
            <a:r>
              <a:rPr lang="uk-UA" sz="1800" dirty="0"/>
              <a:t> ї</a:t>
            </a:r>
            <a:r>
              <a:rPr lang="ru-RU" sz="1800" dirty="0"/>
              <a:t>х на р</a:t>
            </a:r>
            <a:r>
              <a:rPr lang="uk-UA" sz="1800" dirty="0"/>
              <a:t>і</a:t>
            </a:r>
            <a:r>
              <a:rPr lang="ru-RU" sz="1800" dirty="0" err="1"/>
              <a:t>вн</a:t>
            </a:r>
            <a:r>
              <a:rPr lang="uk-UA" sz="1800" dirty="0" err="1"/>
              <a:t>их</a:t>
            </a:r>
            <a:r>
              <a:rPr lang="uk-UA" sz="1800" dirty="0"/>
              <a:t> відстанях від осі таким чином</a:t>
            </a:r>
            <a:r>
              <a:rPr lang="ru-RU" sz="1800" dirty="0"/>
              <a:t>, </a:t>
            </a:r>
            <a:r>
              <a:rPr lang="uk-UA" sz="1800" dirty="0"/>
              <a:t>щоб</a:t>
            </a:r>
            <a:r>
              <a:rPr lang="ru-RU" sz="1800" dirty="0"/>
              <a:t> маятник </a:t>
            </a:r>
            <a:r>
              <a:rPr lang="uk-UA" sz="1800" dirty="0"/>
              <a:t>з</a:t>
            </a:r>
            <a:r>
              <a:rPr lang="ru-RU" sz="1800" dirty="0"/>
              <a:t>находи</a:t>
            </a:r>
            <a:r>
              <a:rPr lang="uk-UA" sz="1800" dirty="0"/>
              <a:t>в</a:t>
            </a:r>
            <a:r>
              <a:rPr lang="ru-RU" sz="1800" dirty="0" err="1"/>
              <a:t>ся</a:t>
            </a:r>
            <a:r>
              <a:rPr lang="ru-RU" sz="1800" dirty="0"/>
              <a:t> в положен</a:t>
            </a:r>
            <a:r>
              <a:rPr lang="uk-UA" sz="1800" dirty="0"/>
              <a:t>і байдужої рівноваги. </a:t>
            </a:r>
          </a:p>
          <a:p>
            <a:pPr algn="l">
              <a:lnSpc>
                <a:spcPct val="200000"/>
              </a:lnSpc>
            </a:pPr>
            <a:endParaRPr lang="uk-UA" sz="1800" dirty="0"/>
          </a:p>
          <a:p>
            <a:pPr algn="l">
              <a:lnSpc>
                <a:spcPct val="200000"/>
              </a:lnSpc>
            </a:pPr>
            <a:r>
              <a:rPr lang="uk-UA" sz="1800" dirty="0"/>
              <a:t>В цьому стані маятник, приведений в обертальний рух, щоразу буде зупиняться в новому положенні, і його зупинка не буде супроводжуватися коливаннями навколо положення рівноваги</a:t>
            </a:r>
            <a:r>
              <a:rPr lang="ru-RU" sz="1800" dirty="0"/>
              <a:t>. </a:t>
            </a:r>
            <a:endParaRPr lang="ru-UA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7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7455" y="969818"/>
            <a:ext cx="10603345" cy="5467927"/>
          </a:xfrm>
        </p:spPr>
        <p:txBody>
          <a:bodyPr anchor="t"/>
          <a:lstStyle/>
          <a:p>
            <a:pPr indent="531813" algn="just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indent="531813" algn="just"/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747" y="1027318"/>
            <a:ext cx="2970890" cy="32327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8566" y="5055946"/>
            <a:ext cx="62321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6025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uk-UA" altLang="zh-C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Я</a:t>
            </a:r>
            <a:r>
              <a:rPr lang="uk-UA" dirty="0"/>
              <a:t>кщо викладач не скаже інакше, то вважати що</a:t>
            </a:r>
          </a:p>
          <a:p>
            <a:pPr defTabSz="1216025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uk-UA" altLang="zh-C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R</a:t>
            </a:r>
            <a:r>
              <a:rPr lang="uk-UA" altLang="zh-CN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lang="ru-RU" altLang="zh-CN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=  0,225  м ; </a:t>
            </a:r>
            <a:r>
              <a:rPr lang="uk-UA" altLang="zh-CN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uk-UA" altLang="zh-CN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lang="ru-RU" altLang="zh-CN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= 55,5×10</a:t>
            </a:r>
            <a:r>
              <a:rPr lang="ru-RU" altLang="zh-CN" sz="2000" baseline="30000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-3</a:t>
            </a:r>
            <a:r>
              <a:rPr lang="ru-RU" altLang="zh-CN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кг</a:t>
            </a:r>
            <a:r>
              <a:rPr lang="ru-RU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;</a:t>
            </a:r>
          </a:p>
          <a:p>
            <a:pPr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2716" r="27339" b="19593"/>
          <a:stretch/>
        </p:blipFill>
        <p:spPr>
          <a:xfrm>
            <a:off x="8977679" y="4651096"/>
            <a:ext cx="1753295" cy="1856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E8E64A96-6ADA-41F8-9717-3C60A0694512}"/>
                  </a:ext>
                </a:extLst>
              </p:cNvPr>
              <p:cNvSpPr/>
              <p:nvPr/>
            </p:nvSpPr>
            <p:spPr>
              <a:xfrm>
                <a:off x="626477" y="1190997"/>
                <a:ext cx="4893480" cy="3292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en-US" dirty="0"/>
                  <a:t>2. </a:t>
                </a:r>
                <a:r>
                  <a:rPr lang="ru-RU" dirty="0"/>
                  <a:t>Нитку </a:t>
                </a:r>
                <a:r>
                  <a:rPr lang="ru-RU" dirty="0" err="1"/>
                  <a:t>намотують</a:t>
                </a:r>
                <a:r>
                  <a:rPr lang="ru-RU" dirty="0"/>
                  <a:t> на вал </a:t>
                </a:r>
                <a:r>
                  <a:rPr lang="ru-RU" dirty="0" err="1"/>
                  <a:t>шківа</a:t>
                </a:r>
                <a:r>
                  <a:rPr lang="ru-RU" dirty="0"/>
                  <a:t> радиуса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виток до витка. </a:t>
                </a:r>
                <a:r>
                  <a:rPr lang="ru-RU" dirty="0" err="1"/>
                  <a:t>Записують</a:t>
                </a:r>
                <a:r>
                  <a:rPr lang="ru-RU" dirty="0"/>
                  <a:t> величину  радіуса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uk-UA" dirty="0"/>
                  <a:t>та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dirty="0"/>
                  <a:t> в табл.</a:t>
                </a:r>
                <a:r>
                  <a:rPr lang="en-US" dirty="0"/>
                  <a:t> </a:t>
                </a:r>
                <a:r>
                  <a:rPr lang="uk-UA" dirty="0"/>
                  <a:t>5.1</a:t>
                </a:r>
                <a:r>
                  <a:rPr lang="en-US" dirty="0"/>
                  <a:t>. </a:t>
                </a:r>
                <a:r>
                  <a:rPr lang="uk-UA" dirty="0"/>
                  <a:t> </a:t>
                </a:r>
                <a:endParaRPr lang="ru-UA" dirty="0"/>
              </a:p>
              <a:p>
                <a:pPr marL="342900" lvl="0" indent="-342900" algn="just">
                  <a:lnSpc>
                    <a:spcPct val="17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:endPara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7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:endParaRPr lang="ru-RU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7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:endPara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7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:endParaRPr lang="ru-RU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7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:endParaRPr lang="ru-UA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E8E64A96-6ADA-41F8-9717-3C60A06945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77" y="1190997"/>
                <a:ext cx="4893480" cy="3292120"/>
              </a:xfrm>
              <a:prstGeom prst="rect">
                <a:avLst/>
              </a:prstGeom>
              <a:blipFill>
                <a:blip r:embed="rId4"/>
                <a:stretch>
                  <a:fillRect l="-1121" r="-996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129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вдання_2Час 4,677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5720" y="28426"/>
            <a:ext cx="3865349" cy="682957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8825218" y="4248909"/>
            <a:ext cx="3431098" cy="2609091"/>
            <a:chOff x="6791936" y="915849"/>
            <a:chExt cx="4079895" cy="327116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8842"/>
            <a:stretch/>
          </p:blipFill>
          <p:spPr>
            <a:xfrm>
              <a:off x="6791936" y="915849"/>
              <a:ext cx="3975912" cy="3271169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941494" y="2407982"/>
              <a:ext cx="19303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altLang="zh-C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х</a:t>
              </a:r>
              <a:r>
                <a:rPr lang="uk-UA" altLang="zh-CN" sz="32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r>
                <a:rPr lang="uk-UA" altLang="zh-CN" sz="2800" b="1" dirty="0">
                  <a:solidFill>
                    <a:schemeClr val="bg1"/>
                  </a:solidFill>
                  <a:ea typeface="Calibri" panose="020F0502020204030204" pitchFamily="34" charset="0"/>
                  <a:sym typeface="Arial" panose="020B0604020202020204" pitchFamily="34" charset="0"/>
                </a:rPr>
                <a:t> = </a:t>
              </a:r>
              <a:r>
                <a:rPr lang="uk-UA" altLang="zh-CN" sz="2800" dirty="0">
                  <a:solidFill>
                    <a:schemeClr val="bg1"/>
                  </a:solidFill>
                  <a:ea typeface="Calibri" panose="020F0502020204030204" pitchFamily="34" charset="0"/>
                  <a:sym typeface="Arial" panose="020B0604020202020204" pitchFamily="34" charset="0"/>
                </a:rPr>
                <a:t>0,47 м</a:t>
              </a:r>
              <a:r>
                <a:rPr lang="uk-UA" altLang="zh-CN" sz="2800" b="1" dirty="0">
                  <a:solidFill>
                    <a:schemeClr val="bg1"/>
                  </a:solidFill>
                  <a:ea typeface="Calibri" panose="020F0502020204030204" pitchFamily="34" charset="0"/>
                  <a:sym typeface="Arial" panose="020B0604020202020204" pitchFamily="34" charset="0"/>
                </a:rPr>
                <a:t> 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640552" y="1048624"/>
                <a:ext cx="5560799" cy="3003259"/>
              </a:xfrm>
            </p:spPr>
            <p:txBody>
              <a:bodyPr>
                <a:noAutofit/>
              </a:bodyPr>
              <a:lstStyle/>
              <a:p>
                <a:pPr lvl="0" algn="l"/>
                <a:endParaRPr lang="ru-RU" sz="1400" dirty="0"/>
              </a:p>
              <a:p>
                <a:pPr lvl="0" algn="l"/>
                <a:r>
                  <a:rPr lang="ru-RU" sz="1400" dirty="0">
                    <a:solidFill>
                      <a:srgbClr val="002060"/>
                    </a:solidFill>
                  </a:rPr>
                  <a:t>3. Занести в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таблицю</a:t>
                </a:r>
                <a:r>
                  <a:rPr lang="ru-RU" sz="1400" dirty="0">
                    <a:solidFill>
                      <a:srgbClr val="002060"/>
                    </a:solidFill>
                  </a:rPr>
                  <a:t> 1 координату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:r>
                  <a:rPr lang="uk-UA" sz="1400" dirty="0">
                    <a:solidFill>
                      <a:srgbClr val="002060"/>
                    </a:solidFill>
                  </a:rPr>
                  <a:t>, з якого</a:t>
                </a:r>
                <a:r>
                  <a:rPr lang="en-US" sz="1400" dirty="0">
                    <a:solidFill>
                      <a:srgbClr val="002060"/>
                    </a:solidFill>
                  </a:rPr>
                  <a:t> </a:t>
                </a:r>
                <a:r>
                  <a:rPr lang="en-US" sz="1400" dirty="0" err="1">
                    <a:solidFill>
                      <a:srgbClr val="002060"/>
                    </a:solidFill>
                  </a:rPr>
                  <a:t>починається</a:t>
                </a:r>
                <a:r>
                  <a:rPr lang="uk-UA" sz="1400" dirty="0">
                    <a:solidFill>
                      <a:srgbClr val="002060"/>
                    </a:solidFill>
                  </a:rPr>
                  <a:t> рух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вантажа</a:t>
                </a:r>
                <a:r>
                  <a:rPr lang="ru-RU" sz="14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</a:p>
              <a:p>
                <a:pPr algn="l"/>
                <a:r>
                  <a:rPr lang="ru-UA" sz="1000" b="1" dirty="0">
                    <a:solidFill>
                      <a:srgbClr val="FF0000"/>
                    </a:solidFill>
                  </a:rPr>
                  <a:t>У</a:t>
                </a:r>
                <a:r>
                  <a:rPr lang="uk-UA" sz="1000" b="1" dirty="0">
                    <a:solidFill>
                      <a:srgbClr val="FF0000"/>
                    </a:solidFill>
                  </a:rPr>
                  <a:t>вага!</a:t>
                </a:r>
                <a:r>
                  <a:rPr lang="ru-RU" sz="1000" b="1" dirty="0">
                    <a:solidFill>
                      <a:srgbClr val="FF0000"/>
                    </a:solidFill>
                  </a:rPr>
                  <a:t> При </a:t>
                </a:r>
                <a:r>
                  <a:rPr lang="ru-RU" sz="1000" b="1" dirty="0" err="1">
                    <a:solidFill>
                      <a:srgbClr val="FF0000"/>
                    </a:solidFill>
                  </a:rPr>
                  <a:t>виконанні</a:t>
                </a:r>
                <a:r>
                  <a:rPr lang="ru-RU" sz="1000" b="1" dirty="0">
                    <a:solidFill>
                      <a:srgbClr val="FF0000"/>
                    </a:solidFill>
                  </a:rPr>
                  <a:t> </a:t>
                </a:r>
                <a:r>
                  <a:rPr lang="ru-RU" sz="1000" b="1" dirty="0" err="1">
                    <a:solidFill>
                      <a:srgbClr val="FF0000"/>
                    </a:solidFill>
                  </a:rPr>
                  <a:t>завдання</a:t>
                </a:r>
                <a:r>
                  <a:rPr lang="ru-RU" sz="1000" b="1" dirty="0">
                    <a:solidFill>
                      <a:srgbClr val="FF0000"/>
                    </a:solidFill>
                  </a:rPr>
                  <a:t> 1 </a:t>
                </a:r>
                <a:r>
                  <a:rPr lang="ru-RU" sz="1000" b="1" dirty="0" err="1">
                    <a:solidFill>
                      <a:srgbClr val="FF0000"/>
                    </a:solidFill>
                  </a:rPr>
                  <a:t>положення</a:t>
                </a:r>
                <a:r>
                  <a:rPr lang="ru-RU" sz="1000" b="1" dirty="0">
                    <a:solidFill>
                      <a:srgbClr val="FF0000"/>
                    </a:solidFill>
                  </a:rPr>
                  <a:t>  </a:t>
                </a:r>
                <a:r>
                  <a:rPr lang="ru-RU" sz="1000" b="1" i="1" dirty="0">
                    <a:solidFill>
                      <a:srgbClr val="FF0000"/>
                    </a:solidFill>
                  </a:rPr>
                  <a:t>х</a:t>
                </a:r>
                <a:r>
                  <a:rPr lang="ru-RU" sz="1000" b="1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ru-RU" sz="1000" b="1" dirty="0">
                    <a:solidFill>
                      <a:srgbClr val="FF0000"/>
                    </a:solidFill>
                  </a:rPr>
                  <a:t>  не </a:t>
                </a:r>
                <a:r>
                  <a:rPr lang="ru-RU" sz="1000" b="1" dirty="0" err="1">
                    <a:solidFill>
                      <a:srgbClr val="FF0000"/>
                    </a:solidFill>
                  </a:rPr>
                  <a:t>змінююється</a:t>
                </a:r>
                <a:r>
                  <a:rPr lang="ru-RU" sz="1000" b="1" dirty="0">
                    <a:solidFill>
                      <a:srgbClr val="FF0000"/>
                    </a:solidFill>
                  </a:rPr>
                  <a:t>!</a:t>
                </a:r>
                <a:r>
                  <a:rPr lang="uk-UA" sz="1000" b="1" dirty="0">
                    <a:solidFill>
                      <a:srgbClr val="FF0000"/>
                    </a:solidFill>
                  </a:rPr>
                  <a:t>  </a:t>
                </a:r>
                <a:endParaRPr lang="ru-RU" sz="1000" dirty="0"/>
              </a:p>
              <a:p>
                <a:pPr lvl="0" algn="l"/>
                <a:r>
                  <a:rPr lang="ru-RU" sz="1400" dirty="0">
                    <a:solidFill>
                      <a:srgbClr val="002060"/>
                    </a:solidFill>
                  </a:rPr>
                  <a:t>4. Занести в табл.5.1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координати</a:t>
                </a:r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положень</a:t>
                </a:r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верхнього</a:t>
                </a:r>
                <a:r>
                  <a:rPr lang="ru-RU" sz="1400" dirty="0">
                    <a:solidFill>
                      <a:srgbClr val="002060"/>
                    </a:solidFill>
                  </a:rPr>
                  <a:t> та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нижнього</a:t>
                </a:r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датчиків</a:t>
                </a:r>
                <a:r>
                  <a:rPr lang="ru-RU" sz="1400" dirty="0">
                    <a:solidFill>
                      <a:srgbClr val="002060"/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rgbClr val="002060"/>
                    </a:solidFill>
                  </a:rPr>
                  <a:t>  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rgbClr val="002060"/>
                    </a:solidFill>
                  </a:rPr>
                  <a:t>,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відповідно</a:t>
                </a:r>
                <a:r>
                  <a:rPr lang="ru-RU" sz="1400" dirty="0">
                    <a:solidFill>
                      <a:srgbClr val="002060"/>
                    </a:solidFill>
                  </a:rPr>
                  <a:t>.</a:t>
                </a:r>
                <a:endParaRPr lang="ru-UA" sz="1400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uk-UA" sz="1400" dirty="0">
                    <a:solidFill>
                      <a:srgbClr val="002060"/>
                    </a:solidFill>
                  </a:rPr>
                  <a:t>5. Відпустити вантаж</a:t>
                </a:r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1400" dirty="0">
                    <a:solidFill>
                      <a:srgbClr val="002060"/>
                    </a:solidFill>
                  </a:rPr>
                  <a:t>та виміряти значення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2060"/>
                    </a:solidFill>
                  </a:rPr>
                  <a:t>- </a:t>
                </a:r>
                <a:r>
                  <a:rPr lang="uk-UA" sz="1400" dirty="0">
                    <a:solidFill>
                      <a:srgbClr val="002060"/>
                    </a:solidFill>
                  </a:rPr>
                  <a:t>максимальної позначки, до якої опускається вантаж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:r>
                  <a:rPr lang="ru-RU" sz="1400" dirty="0" err="1">
                    <a:solidFill>
                      <a:srgbClr val="002060"/>
                    </a:solidFill>
                  </a:rPr>
                  <a:t>під</a:t>
                </a:r>
                <a:r>
                  <a:rPr lang="ru-RU" sz="1400" dirty="0">
                    <a:solidFill>
                      <a:srgbClr val="002060"/>
                    </a:solidFill>
                  </a:rPr>
                  <a:t> час </a:t>
                </a:r>
                <a:r>
                  <a:rPr lang="uk-UA" sz="1400" dirty="0">
                    <a:solidFill>
                      <a:srgbClr val="002060"/>
                    </a:solidFill>
                  </a:rPr>
                  <a:t>руху</a:t>
                </a:r>
                <a:r>
                  <a:rPr lang="en-US" sz="1400" dirty="0">
                    <a:solidFill>
                      <a:srgbClr val="002060"/>
                    </a:solidFill>
                  </a:rPr>
                  <a:t>  </a:t>
                </a:r>
                <a:r>
                  <a:rPr lang="ru-UA" sz="1400" dirty="0">
                    <a:solidFill>
                      <a:srgbClr val="002060"/>
                    </a:solidFill>
                  </a:rPr>
                  <a:t>та  </a:t>
                </a:r>
                <a:r>
                  <a:rPr lang="ru-RU" sz="1400" i="1" dirty="0">
                    <a:solidFill>
                      <a:srgbClr val="002060"/>
                    </a:solidFill>
                  </a:rPr>
                  <a:t>х</a:t>
                </a:r>
                <a:r>
                  <a:rPr lang="ru-RU" sz="1400" baseline="-25000" dirty="0">
                    <a:solidFill>
                      <a:srgbClr val="002060"/>
                    </a:solidFill>
                  </a:rPr>
                  <a:t>4</a:t>
                </a:r>
                <a:r>
                  <a:rPr lang="en-US" sz="1400" baseline="-25000" dirty="0">
                    <a:solidFill>
                      <a:srgbClr val="002060"/>
                    </a:solidFill>
                  </a:rPr>
                  <a:t>1</a:t>
                </a:r>
                <a:r>
                  <a:rPr lang="ru-RU" sz="1400" dirty="0">
                    <a:solidFill>
                      <a:srgbClr val="002060"/>
                    </a:solidFill>
                  </a:rPr>
                  <a:t> − </a:t>
                </a:r>
                <a:r>
                  <a:rPr lang="uk-UA" sz="1400" dirty="0">
                    <a:solidFill>
                      <a:srgbClr val="002060"/>
                    </a:solidFill>
                  </a:rPr>
                  <a:t>позначки, до якої підіймається вантаж при обертанні маятника в один бік.</a:t>
                </a:r>
              </a:p>
              <a:p>
                <a:pPr algn="l"/>
                <a:r>
                  <a:rPr lang="uk-UA" altLang="zh-CN" sz="1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Увага! Максимальна позначка, до якої  опускається вантаж m</a:t>
                </a:r>
                <a:r>
                  <a:rPr lang="uk-UA" altLang="zh-CN" sz="10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uk-UA" altLang="zh-CN" sz="1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:  х</a:t>
                </a:r>
                <a:r>
                  <a:rPr lang="uk-UA" altLang="zh-CN" sz="10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3</a:t>
                </a:r>
                <a:r>
                  <a:rPr lang="uk-UA" altLang="zh-CN" sz="1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 = 0,4</a:t>
                </a:r>
                <a:r>
                  <a:rPr lang="en-US" altLang="zh-CN" sz="1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7</a:t>
                </a:r>
                <a:r>
                  <a:rPr lang="uk-UA" altLang="zh-CN" sz="1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 м </a:t>
                </a:r>
              </a:p>
              <a:p>
                <a:pPr algn="l"/>
                <a:r>
                  <a:rPr lang="uk-UA" sz="1400" dirty="0"/>
                  <a:t> </a:t>
                </a:r>
                <a:r>
                  <a:rPr lang="uk-UA" sz="1400" dirty="0">
                    <a:solidFill>
                      <a:srgbClr val="002060"/>
                    </a:solidFill>
                  </a:rPr>
                  <a:t>Одночасно з цим, виміряти час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:r>
                  <a:rPr lang="uk-UA" sz="1400" dirty="0">
                    <a:solidFill>
                      <a:srgbClr val="002060"/>
                    </a:solidFill>
                  </a:rPr>
                  <a:t>, проходження між позначками</a:t>
                </a:r>
                <a14:m>
                  <m:oMath xmlns:m="http://schemas.openxmlformats.org/officeDocument/2006/math">
                    <m:r>
                      <a:rPr lang="uk-UA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UA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rgbClr val="002060"/>
                    </a:solidFill>
                  </a:rPr>
                  <a:t> </a:t>
                </a:r>
                <a:r>
                  <a:rPr lang="uk-UA" sz="1400" dirty="0">
                    <a:solidFill>
                      <a:srgbClr val="002060"/>
                    </a:solidFill>
                  </a:rPr>
                  <a:t>та  </a:t>
                </a:r>
                <a:r>
                  <a:rPr lang="ru-RU" sz="1400" i="1" dirty="0">
                    <a:solidFill>
                      <a:srgbClr val="002060"/>
                    </a:solidFill>
                  </a:rPr>
                  <a:t>х</a:t>
                </a:r>
                <a:r>
                  <a:rPr lang="ru-RU" sz="1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ru-RU" sz="1400" dirty="0">
                    <a:solidFill>
                      <a:srgbClr val="002060"/>
                    </a:solidFill>
                  </a:rPr>
                  <a:t>.  </a:t>
                </a:r>
                <a:endParaRPr lang="ru-UA" sz="1400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uk-UA" sz="1400" dirty="0">
                    <a:solidFill>
                      <a:srgbClr val="002060"/>
                    </a:solidFill>
                  </a:rPr>
                  <a:t>Результати  записати до табл. 5.1. </a:t>
                </a:r>
                <a:endParaRPr lang="ru-RU" sz="1400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ru-RU" sz="1400" dirty="0">
                    <a:solidFill>
                      <a:srgbClr val="002060"/>
                    </a:solidFill>
                  </a:rPr>
                  <a:t>6. Для </a:t>
                </a:r>
                <a:r>
                  <a:rPr lang="ru-UA" sz="1400" dirty="0">
                    <a:solidFill>
                      <a:srgbClr val="002060"/>
                    </a:solidFill>
                  </a:rPr>
                  <a:t>такого</a:t>
                </a:r>
                <a:r>
                  <a:rPr lang="uk-UA" sz="1400" dirty="0">
                    <a:solidFill>
                      <a:srgbClr val="002060"/>
                    </a:solidFill>
                  </a:rPr>
                  <a:t> положення датчиків вимірювання провести тричі (</a:t>
                </a:r>
                <a:r>
                  <a:rPr lang="en-US" sz="1400" dirty="0">
                    <a:solidFill>
                      <a:srgbClr val="002060"/>
                    </a:solidFill>
                  </a:rPr>
                  <a:t>n=3)</a:t>
                </a:r>
                <a:r>
                  <a:rPr lang="uk-UA" sz="1400" dirty="0">
                    <a:solidFill>
                      <a:srgbClr val="002060"/>
                    </a:solidFill>
                  </a:rPr>
                  <a:t>. </a:t>
                </a:r>
                <a:endParaRPr lang="ru-UA" sz="1400" dirty="0">
                  <a:solidFill>
                    <a:srgbClr val="002060"/>
                  </a:solidFill>
                </a:endParaRPr>
              </a:p>
              <a:p>
                <a:pPr lvl="0" algn="l"/>
                <a:endParaRPr lang="en-US" sz="1400" dirty="0">
                  <a:solidFill>
                    <a:srgbClr val="002060"/>
                  </a:solidFill>
                </a:endParaRPr>
              </a:p>
              <a:p>
                <a:pPr lvl="0" algn="l"/>
                <a:endParaRPr lang="uk-UA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Текст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40552" y="1048624"/>
                <a:ext cx="5560799" cy="3003259"/>
              </a:xfrm>
              <a:blipFill>
                <a:blip r:embed="rId6"/>
                <a:stretch>
                  <a:fillRect l="-329" t="-18864" r="-219" b="-9331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5547364" cy="5454318"/>
          </a:xfrm>
        </p:spPr>
        <p:txBody>
          <a:bodyPr>
            <a:normAutofit/>
          </a:bodyPr>
          <a:lstStyle/>
          <a:p>
            <a:r>
              <a:rPr lang="uk-UA" dirty="0"/>
              <a:t>ТАБЛИЦЯ 1</a:t>
            </a:r>
            <a:endParaRPr lang="ru-UA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Таблица 1">
                <a:extLst>
                  <a:ext uri="{FF2B5EF4-FFF2-40B4-BE49-F238E27FC236}">
                    <a16:creationId xmlns:a16="http://schemas.microsoft.com/office/drawing/2014/main" id="{8A65D2DC-B491-42D6-A18C-7F1A8196A7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8970585"/>
                  </p:ext>
                </p:extLst>
              </p:nvPr>
            </p:nvGraphicFramePr>
            <p:xfrm>
              <a:off x="878442" y="1459684"/>
              <a:ext cx="10473770" cy="498205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6332">
                      <a:extLst>
                        <a:ext uri="{9D8B030D-6E8A-4147-A177-3AD203B41FA5}">
                          <a16:colId xmlns:a16="http://schemas.microsoft.com/office/drawing/2014/main" val="3988171256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1164929722"/>
                        </a:ext>
                      </a:extLst>
                    </a:gridCol>
                    <a:gridCol w="431756">
                      <a:extLst>
                        <a:ext uri="{9D8B030D-6E8A-4147-A177-3AD203B41FA5}">
                          <a16:colId xmlns:a16="http://schemas.microsoft.com/office/drawing/2014/main" val="288259337"/>
                        </a:ext>
                      </a:extLst>
                    </a:gridCol>
                    <a:gridCol w="389680">
                      <a:extLst>
                        <a:ext uri="{9D8B030D-6E8A-4147-A177-3AD203B41FA5}">
                          <a16:colId xmlns:a16="http://schemas.microsoft.com/office/drawing/2014/main" val="337296701"/>
                        </a:ext>
                      </a:extLst>
                    </a:gridCol>
                    <a:gridCol w="388764">
                      <a:extLst>
                        <a:ext uri="{9D8B030D-6E8A-4147-A177-3AD203B41FA5}">
                          <a16:colId xmlns:a16="http://schemas.microsoft.com/office/drawing/2014/main" val="2218119911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2310244401"/>
                        </a:ext>
                      </a:extLst>
                    </a:gridCol>
                    <a:gridCol w="388764">
                      <a:extLst>
                        <a:ext uri="{9D8B030D-6E8A-4147-A177-3AD203B41FA5}">
                          <a16:colId xmlns:a16="http://schemas.microsoft.com/office/drawing/2014/main" val="3416361182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680015969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1557231145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1323635699"/>
                        </a:ext>
                      </a:extLst>
                    </a:gridCol>
                    <a:gridCol w="777529">
                      <a:extLst>
                        <a:ext uri="{9D8B030D-6E8A-4147-A177-3AD203B41FA5}">
                          <a16:colId xmlns:a16="http://schemas.microsoft.com/office/drawing/2014/main" val="3159468728"/>
                        </a:ext>
                      </a:extLst>
                    </a:gridCol>
                    <a:gridCol w="777529">
                      <a:extLst>
                        <a:ext uri="{9D8B030D-6E8A-4147-A177-3AD203B41FA5}">
                          <a16:colId xmlns:a16="http://schemas.microsoft.com/office/drawing/2014/main" val="967666418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1656964629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2811966671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529155343"/>
                        </a:ext>
                      </a:extLst>
                    </a:gridCol>
                    <a:gridCol w="647636">
                      <a:extLst>
                        <a:ext uri="{9D8B030D-6E8A-4147-A177-3AD203B41FA5}">
                          <a16:colId xmlns:a16="http://schemas.microsoft.com/office/drawing/2014/main" val="157767927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2394991910"/>
                        </a:ext>
                      </a:extLst>
                    </a:gridCol>
                    <a:gridCol w="907422">
                      <a:extLst>
                        <a:ext uri="{9D8B030D-6E8A-4147-A177-3AD203B41FA5}">
                          <a16:colId xmlns:a16="http://schemas.microsoft.com/office/drawing/2014/main" val="1155052609"/>
                        </a:ext>
                      </a:extLst>
                    </a:gridCol>
                  </a:tblGrid>
                  <a:tr h="53532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n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UA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>
                              <a:effectLst/>
                            </a:rPr>
                            <a:t>&gt;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UA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>
                              <a:effectLst/>
                            </a:rPr>
                            <a:t>&gt;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𝑧𝑖𝑛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UA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>
                              <a:effectLst/>
                            </a:rPr>
                            <a:t>&gt;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тр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UA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тр</m:t>
                                  </m:r>
                                  <m:r>
                                    <a:rPr lang="en-US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>
                              <a:effectLst/>
                            </a:rPr>
                            <a:t>&gt;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79432817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6">
                      <a:txBody>
                        <a:bodyPr/>
                        <a:lstStyle/>
                        <a:p>
                          <a:pPr marR="71755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vert="vert270"/>
                    </a:tc>
                    <a:tc rowSpan="9">
                      <a:txBody>
                        <a:bodyPr/>
                        <a:lstStyle/>
                        <a:p>
                          <a:pPr marR="71755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vert="vert270"/>
                    </a:tc>
                    <a:tc rowSpan="9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6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5004371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83063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1895238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0909130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3448431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9157498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17398810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0444781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7489807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7">
                      <a:txBody>
                        <a:bodyPr/>
                        <a:lstStyle/>
                        <a:p>
                          <a:pPr marR="71755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vert="vert270"/>
                    </a:tc>
                    <a:tc rowSpan="7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9687243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9936766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5325809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5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2788317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8369986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2607492"/>
                      </a:ext>
                    </a:extLst>
                  </a:tr>
                  <a:tr h="53532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6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2098756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Таблица 1">
                <a:extLst>
                  <a:ext uri="{FF2B5EF4-FFF2-40B4-BE49-F238E27FC236}">
                    <a16:creationId xmlns:a16="http://schemas.microsoft.com/office/drawing/2014/main" id="{8A65D2DC-B491-42D6-A18C-7F1A8196A7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8970585"/>
                  </p:ext>
                </p:extLst>
              </p:nvPr>
            </p:nvGraphicFramePr>
            <p:xfrm>
              <a:off x="878442" y="1459684"/>
              <a:ext cx="10473770" cy="498205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6332">
                      <a:extLst>
                        <a:ext uri="{9D8B030D-6E8A-4147-A177-3AD203B41FA5}">
                          <a16:colId xmlns:a16="http://schemas.microsoft.com/office/drawing/2014/main" val="3988171256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1164929722"/>
                        </a:ext>
                      </a:extLst>
                    </a:gridCol>
                    <a:gridCol w="431756">
                      <a:extLst>
                        <a:ext uri="{9D8B030D-6E8A-4147-A177-3AD203B41FA5}">
                          <a16:colId xmlns:a16="http://schemas.microsoft.com/office/drawing/2014/main" val="288259337"/>
                        </a:ext>
                      </a:extLst>
                    </a:gridCol>
                    <a:gridCol w="389680">
                      <a:extLst>
                        <a:ext uri="{9D8B030D-6E8A-4147-A177-3AD203B41FA5}">
                          <a16:colId xmlns:a16="http://schemas.microsoft.com/office/drawing/2014/main" val="337296701"/>
                        </a:ext>
                      </a:extLst>
                    </a:gridCol>
                    <a:gridCol w="388764">
                      <a:extLst>
                        <a:ext uri="{9D8B030D-6E8A-4147-A177-3AD203B41FA5}">
                          <a16:colId xmlns:a16="http://schemas.microsoft.com/office/drawing/2014/main" val="2218119911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2310244401"/>
                        </a:ext>
                      </a:extLst>
                    </a:gridCol>
                    <a:gridCol w="388764">
                      <a:extLst>
                        <a:ext uri="{9D8B030D-6E8A-4147-A177-3AD203B41FA5}">
                          <a16:colId xmlns:a16="http://schemas.microsoft.com/office/drawing/2014/main" val="3416361182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680015969"/>
                        </a:ext>
                      </a:extLst>
                    </a:gridCol>
                    <a:gridCol w="521402">
                      <a:extLst>
                        <a:ext uri="{9D8B030D-6E8A-4147-A177-3AD203B41FA5}">
                          <a16:colId xmlns:a16="http://schemas.microsoft.com/office/drawing/2014/main" val="1557231145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1323635699"/>
                        </a:ext>
                      </a:extLst>
                    </a:gridCol>
                    <a:gridCol w="777529">
                      <a:extLst>
                        <a:ext uri="{9D8B030D-6E8A-4147-A177-3AD203B41FA5}">
                          <a16:colId xmlns:a16="http://schemas.microsoft.com/office/drawing/2014/main" val="3159468728"/>
                        </a:ext>
                      </a:extLst>
                    </a:gridCol>
                    <a:gridCol w="777529">
                      <a:extLst>
                        <a:ext uri="{9D8B030D-6E8A-4147-A177-3AD203B41FA5}">
                          <a16:colId xmlns:a16="http://schemas.microsoft.com/office/drawing/2014/main" val="967666418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1656964629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2811966671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529155343"/>
                        </a:ext>
                      </a:extLst>
                    </a:gridCol>
                    <a:gridCol w="647636">
                      <a:extLst>
                        <a:ext uri="{9D8B030D-6E8A-4147-A177-3AD203B41FA5}">
                          <a16:colId xmlns:a16="http://schemas.microsoft.com/office/drawing/2014/main" val="157767927"/>
                        </a:ext>
                      </a:extLst>
                    </a:gridCol>
                    <a:gridCol w="648550">
                      <a:extLst>
                        <a:ext uri="{9D8B030D-6E8A-4147-A177-3AD203B41FA5}">
                          <a16:colId xmlns:a16="http://schemas.microsoft.com/office/drawing/2014/main" val="2394991910"/>
                        </a:ext>
                      </a:extLst>
                    </a:gridCol>
                    <a:gridCol w="907422">
                      <a:extLst>
                        <a:ext uri="{9D8B030D-6E8A-4147-A177-3AD203B41FA5}">
                          <a16:colId xmlns:a16="http://schemas.microsoft.com/office/drawing/2014/main" val="1155052609"/>
                        </a:ext>
                      </a:extLst>
                    </a:gridCol>
                  </a:tblGrid>
                  <a:tr h="53532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n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5882" t="-9091" r="-1842353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22535" t="-9091" r="-2105634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57813" t="-9091" r="-2235938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57813" t="-9091" r="-2135938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20000" t="-9091" r="-1508235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90625" t="-9091" r="-1903125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88372" t="-9091" r="-1316279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96471" t="-9091" r="-1231765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32710" t="-9091" r="-878505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17323" t="-9091" r="-640157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711719" t="-9091" r="-535156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980189" t="-9091" r="-546226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70093" t="-9091" r="-441121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81132" t="-9091" r="-345283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269159" t="-9091" r="-242056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382075" t="-9091" r="-144340" b="-8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54362" t="-9091" r="-2685" b="-83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9432817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6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 vert="vert270">
                        <a:blipFill>
                          <a:blip r:embed="rId2"/>
                          <a:stretch>
                            <a:fillRect l="-222535" t="-13151" r="-2105634" b="-274"/>
                          </a:stretch>
                        </a:blipFill>
                      </a:tcPr>
                    </a:tc>
                    <a:tc rowSpan="9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 vert="vert270">
                        <a:blipFill>
                          <a:blip r:embed="rId2"/>
                          <a:stretch>
                            <a:fillRect l="-357813" t="-24935" r="-2235938" b="-90130"/>
                          </a:stretch>
                        </a:blipFill>
                      </a:tcPr>
                    </a:tc>
                    <a:tc rowSpan="9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6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5004371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83063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1895238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0909130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3448431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9157498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17398810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0444781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7489807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7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 vert="vert270">
                        <a:blipFill>
                          <a:blip r:embed="rId2"/>
                          <a:stretch>
                            <a:fillRect l="-357813" t="-139420" r="-2235938" b="-580"/>
                          </a:stretch>
                        </a:blipFill>
                      </a:tcPr>
                    </a:tc>
                    <a:tc rowSpan="7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9687243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9936766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5325809"/>
                      </a:ext>
                    </a:extLst>
                  </a:tr>
                  <a:tr h="260761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5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2788317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8369986"/>
                      </a:ext>
                    </a:extLst>
                  </a:tr>
                  <a:tr h="260761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2607492"/>
                      </a:ext>
                    </a:extLst>
                  </a:tr>
                  <a:tr h="53532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6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2098756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2809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B648E11-D555-420D-B9DD-FBA0E22881A9}"/>
                  </a:ext>
                </a:extLst>
              </p:cNvPr>
              <p:cNvSpPr/>
              <p:nvPr/>
            </p:nvSpPr>
            <p:spPr>
              <a:xfrm>
                <a:off x="1638300" y="533399"/>
                <a:ext cx="8915400" cy="5791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endParaRPr lang="uk-UA" sz="1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endParaRPr lang="ru-UA" sz="16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7. Обчислити значення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UA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UA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та</a:t>
                </a:r>
                <a:r>
                  <a:rPr lang="uk-UA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ru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ru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uk-UA" sz="1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ru-UA" sz="1600" dirty="0">
                  <a:effectLst/>
                </a:endParaRPr>
              </a:p>
              <a:p>
                <a:pPr algn="ctr">
                  <a:lnSpc>
                    <a:spcPct val="17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UA" sz="1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ru-RU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sSubSup>
                            <m:sSubSup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  <m:r>
                            <a:rPr lang="en-US" sz="1600" b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ru-UA" sz="1600" b="1" dirty="0">
                  <a:effectLst/>
                </a:endParaRPr>
              </a:p>
              <a:p>
                <a:pPr algn="ctr">
                  <a:lnSpc>
                    <a:spcPct val="17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UA" sz="1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ru-RU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600" b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den>
                      </m:f>
                      <m:r>
                        <a:rPr lang="ru-RU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ru-RU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  <m:r>
                            <a:rPr lang="en-US" sz="1600" b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ru-RU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ru-UA" sz="1600" b="1" dirty="0">
                  <a:effectLst/>
                </a:endParaRPr>
              </a:p>
              <a:p>
                <a:pPr algn="ctr">
                  <a:lnSpc>
                    <a:spcPct val="17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UA" sz="1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тр</m:t>
                          </m:r>
                          <m: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𝒎𝒈𝒓</m:t>
                          </m:r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−(</m:t>
                          </m:r>
                          <m:sSub>
                            <m:sSub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ru-UA" sz="1600" b="1" dirty="0">
                  <a:effectLst/>
                </a:endParaRPr>
              </a:p>
              <a:p>
                <a:pPr algn="ctr">
                  <a:lnSpc>
                    <a:spcPct val="17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UA" sz="1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𝒛</m:t>
                          </m:r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ru-UA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𝒈</m:t>
                          </m:r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1600" b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1600" b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  <m:r>
                            <a:rPr lang="en-US" sz="1600" b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ru-UA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UA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ru-UA" sz="1600" b="1" dirty="0">
                  <a:solidFill>
                    <a:srgbClr val="002060"/>
                  </a:solidFill>
                  <a:effectLst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8. </a:t>
                </a:r>
                <a:r>
                  <a:rPr lang="uk-UA" sz="1600" dirty="0">
                    <a:solidFill>
                      <a:srgbClr val="002060"/>
                    </a:solidFill>
                  </a:rPr>
                  <a:t>Розрахувати середнє значення  </a:t>
                </a:r>
                <a14:m>
                  <m:oMath xmlns:m="http://schemas.openxmlformats.org/officeDocument/2006/math">
                    <m:r>
                      <a:rPr lang="uk-UA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ru-UA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UA" sz="1600" dirty="0">
                    <a:solidFill>
                      <a:srgbClr val="002060"/>
                    </a:solidFill>
                  </a:rPr>
                  <a:t>,</a:t>
                </a:r>
                <a:r>
                  <a:rPr lang="uk-UA" sz="16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UA" sz="1600" dirty="0">
                    <a:solidFill>
                      <a:srgbClr val="002060"/>
                    </a:solidFill>
                  </a:rPr>
                  <a:t>,</a:t>
                </a:r>
                <a:r>
                  <a:rPr lang="uk-UA" sz="16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UA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тр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ru-UA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UA" sz="1600" dirty="0">
                  <a:solidFill>
                    <a:srgbClr val="002060"/>
                  </a:solidFill>
                </a:endParaRPr>
              </a:p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endParaRPr lang="ru-UA" sz="1600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B648E11-D555-420D-B9DD-FBA0E22881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533399"/>
                <a:ext cx="8915400" cy="5791201"/>
              </a:xfrm>
              <a:prstGeom prst="rect">
                <a:avLst/>
              </a:prstGeom>
              <a:blipFill>
                <a:blip r:embed="rId2"/>
                <a:stretch>
                  <a:fillRect l="-410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1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08686" y="1297833"/>
                <a:ext cx="10515600" cy="5203635"/>
              </a:xfrm>
            </p:spPr>
            <p:txBody>
              <a:bodyPr>
                <a:normAutofit lnSpcReduction="10000"/>
              </a:bodyPr>
              <a:lstStyle/>
              <a:p>
                <a:pPr lvl="0" algn="l"/>
                <a:r>
                  <a:rPr lang="ru-UA" dirty="0">
                    <a:solidFill>
                      <a:srgbClr val="002060"/>
                    </a:solidFill>
                  </a:rPr>
                  <a:t>9.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uk-UA">
                        <a:solidFill>
                          <a:srgbClr val="002060"/>
                        </a:solidFill>
                      </a:rPr>
                      <m:t>Змінити положення верхнього датчика </m:t>
                    </m:r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uk-UA">
                        <a:solidFill>
                          <a:srgbClr val="002060"/>
                        </a:solidFill>
                      </a:rPr>
                      <m:t>на </m:t>
                    </m:r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ru-RU">
                        <a:solidFill>
                          <a:srgbClr val="002060"/>
                        </a:solidFill>
                      </a:rPr>
                      <m:t>.</m:t>
                    </m:r>
                  </m:oMath>
                </a14:m>
                <a:endParaRPr lang="uk-UA" dirty="0">
                  <a:solidFill>
                    <a:srgbClr val="002060"/>
                  </a:solidFill>
                  <a:effectLst/>
                </a:endParaRPr>
              </a:p>
              <a:p>
                <a:pPr algn="l"/>
                <a:r>
                  <a:rPr lang="uk-UA" dirty="0">
                    <a:solidFill>
                      <a:srgbClr val="002060"/>
                    </a:solidFill>
                  </a:rPr>
                  <a:t>   </a:t>
                </a:r>
                <a:r>
                  <a:rPr lang="ru-UA" dirty="0">
                    <a:solidFill>
                      <a:srgbClr val="002060"/>
                    </a:solidFill>
                    <a:effectLst/>
                  </a:rPr>
                  <a:t>З</a:t>
                </a:r>
                <a:r>
                  <a:rPr lang="uk-UA" dirty="0" err="1">
                    <a:solidFill>
                      <a:srgbClr val="002060"/>
                    </a:solidFill>
                    <a:effectLst/>
                  </a:rPr>
                  <a:t>аписати</a:t>
                </a:r>
                <a:r>
                  <a:rPr lang="uk-UA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</a:rPr>
                  <a:t>значення</a:t>
                </a:r>
                <a:r>
                  <a:rPr lang="ru-RU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srgbClr val="002060"/>
                    </a:solidFill>
                  </a:rPr>
                  <a:t> в табл.5.1</a:t>
                </a:r>
                <a:r>
                  <a:rPr lang="ru-RU" dirty="0"/>
                  <a:t>. </a:t>
                </a:r>
                <a:endParaRPr lang="ru-UA" dirty="0">
                  <a:effectLst/>
                </a:endParaRPr>
              </a:p>
              <a:p>
                <a:pPr algn="l"/>
                <a:r>
                  <a:rPr lang="uk-UA" sz="1000" b="1" dirty="0">
                    <a:solidFill>
                      <a:srgbClr val="FF0000"/>
                    </a:solidFill>
                  </a:rPr>
                  <a:t>         Увага! Рекомендується змінювати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ru-RU" sz="1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uk-UA" sz="1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ru-RU" sz="1000" b="1" dirty="0">
                    <a:solidFill>
                      <a:srgbClr val="FF0000"/>
                    </a:solidFill>
                  </a:rPr>
                  <a:t> </a:t>
                </a:r>
                <a:r>
                  <a:rPr lang="uk-UA" sz="1000" b="1" dirty="0">
                    <a:solidFill>
                      <a:srgbClr val="FF0000"/>
                    </a:solidFill>
                  </a:rPr>
                  <a:t>з кроком </a:t>
                </a:r>
                <a:r>
                  <a:rPr lang="ru-RU" sz="1000" b="1" dirty="0">
                    <a:solidFill>
                      <a:srgbClr val="FF0000"/>
                    </a:solidFill>
                  </a:rPr>
                  <a:t>3 см.</a:t>
                </a:r>
                <a:endParaRPr lang="ru-UA" sz="1000" b="1" dirty="0">
                  <a:solidFill>
                    <a:srgbClr val="FF0000"/>
                  </a:solidFill>
                  <a:effectLst/>
                </a:endParaRPr>
              </a:p>
              <a:p>
                <a:pPr lvl="0" algn="l"/>
                <a:endParaRPr lang="uk-UA" sz="1000" b="1" dirty="0">
                  <a:solidFill>
                    <a:srgbClr val="FF0000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UA" b="0" i="0" smtClean="0">
                          <a:solidFill>
                            <a:srgbClr val="002060"/>
                          </a:solidFill>
                        </a:rPr>
                        <m:t>10. </m:t>
                      </m:r>
                      <m:r>
                        <m:rPr>
                          <m:nor/>
                        </m:rPr>
                        <a:rPr lang="uk-UA" smtClean="0">
                          <a:solidFill>
                            <a:srgbClr val="002060"/>
                          </a:solidFill>
                        </a:rPr>
                        <m:t>Провести вимірювання часу </m:t>
                      </m:r>
                      <m:sSub>
                        <m:sSubPr>
                          <m:ctrlPr>
                            <a:rPr lang="ru-UA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  <m:r>
                            <a:rPr lang="ru-RU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m:rPr>
                          <m:nor/>
                        </m:rPr>
                        <a:rPr lang="ru-RU">
                          <a:solidFill>
                            <a:srgbClr val="002060"/>
                          </a:solidFill>
                        </a:rPr>
                        <m:t> руху вантажу між </m:t>
                      </m:r>
                      <m:sSub>
                        <m:sSubPr>
                          <m:ctrlPr>
                            <a:rPr lang="ru-UA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ru-RU">
                          <a:solidFill>
                            <a:srgbClr val="00206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uk-UA">
                          <a:solidFill>
                            <a:srgbClr val="002060"/>
                          </a:solidFill>
                        </a:rPr>
                        <m:t>та </m:t>
                      </m:r>
                      <m:r>
                        <m:rPr>
                          <m:nor/>
                        </m:rPr>
                        <a:rPr lang="ru-RU" i="1">
                          <a:solidFill>
                            <a:srgbClr val="002060"/>
                          </a:solidFill>
                        </a:rPr>
                        <m:t>х</m:t>
                      </m:r>
                      <m:r>
                        <m:rPr>
                          <m:nor/>
                        </m:rPr>
                        <a:rPr lang="ru-RU" baseline="-25000">
                          <a:solidFill>
                            <a:srgbClr val="002060"/>
                          </a:solidFill>
                        </a:rPr>
                        <m:t>2</m:t>
                      </m:r>
                      <m:r>
                        <m:rPr>
                          <m:nor/>
                        </m:rPr>
                        <a:rPr lang="ru-RU">
                          <a:solidFill>
                            <a:srgbClr val="002060"/>
                          </a:solidFill>
                        </a:rPr>
                        <m:t> та </m:t>
                      </m:r>
                      <m:r>
                        <m:rPr>
                          <m:nor/>
                        </m:rPr>
                        <a:rPr lang="uk-UA">
                          <a:solidFill>
                            <a:srgbClr val="002060"/>
                          </a:solidFill>
                        </a:rPr>
                        <m:t>значення </m:t>
                      </m:r>
                      <m:sSub>
                        <m:sSubPr>
                          <m:ctrlPr>
                            <a:rPr lang="ru-UA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ru-RU">
                          <a:solidFill>
                            <a:srgbClr val="00206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uk-UA">
                          <a:solidFill>
                            <a:srgbClr val="002060"/>
                          </a:solidFill>
                        </a:rPr>
                        <m:t>(максимальної позначки, до якої опускається вантаж </m:t>
                      </m:r>
                      <m:r>
                        <m:rPr>
                          <m:nor/>
                        </m:rPr>
                        <a:rPr lang="ru-RU" i="1">
                          <a:solidFill>
                            <a:srgbClr val="002060"/>
                          </a:solidFill>
                        </a:rPr>
                        <m:t>m</m:t>
                      </m:r>
                      <m:r>
                        <m:rPr>
                          <m:nor/>
                        </m:rPr>
                        <a:rPr lang="ru-RU">
                          <a:solidFill>
                            <a:srgbClr val="002060"/>
                          </a:solidFill>
                        </a:rPr>
                        <m:t> під час </m:t>
                      </m:r>
                      <m:r>
                        <m:rPr>
                          <m:nor/>
                        </m:rPr>
                        <a:rPr lang="uk-UA">
                          <a:solidFill>
                            <a:srgbClr val="002060"/>
                          </a:solidFill>
                        </a:rPr>
                        <m:t>руху) </m:t>
                      </m:r>
                      <m:r>
                        <m:rPr>
                          <m:nor/>
                        </m:rPr>
                        <a:rPr lang="ru-UA">
                          <a:solidFill>
                            <a:srgbClr val="002060"/>
                          </a:solidFill>
                        </a:rPr>
                        <m:t>та </m:t>
                      </m:r>
                      <m:r>
                        <m:rPr>
                          <m:nor/>
                        </m:rPr>
                        <a:rPr lang="ru-RU" i="1">
                          <a:solidFill>
                            <a:srgbClr val="002060"/>
                          </a:solidFill>
                        </a:rPr>
                        <m:t>х</m:t>
                      </m:r>
                      <m:r>
                        <m:rPr>
                          <m:nor/>
                        </m:rPr>
                        <a:rPr lang="ru-RU" baseline="-25000">
                          <a:solidFill>
                            <a:srgbClr val="002060"/>
                          </a:solidFill>
                        </a:rPr>
                        <m:t>4</m:t>
                      </m:r>
                      <m:r>
                        <m:rPr>
                          <m:nor/>
                        </m:rPr>
                        <a:rPr lang="uk-UA" baseline="-25000">
                          <a:solidFill>
                            <a:srgbClr val="002060"/>
                          </a:solidFill>
                        </a:rPr>
                        <m:t>2</m:t>
                      </m:r>
                      <m:r>
                        <m:rPr>
                          <m:nor/>
                        </m:rPr>
                        <a:rPr lang="ru-RU">
                          <a:solidFill>
                            <a:srgbClr val="002060"/>
                          </a:solidFill>
                        </a:rPr>
                        <m:t> (координату </m:t>
                      </m:r>
                      <m:r>
                        <m:rPr>
                          <m:nor/>
                        </m:rPr>
                        <a:rPr lang="uk-UA">
                          <a:solidFill>
                            <a:srgbClr val="002060"/>
                          </a:solidFill>
                        </a:rPr>
                        <m:t>позначки, до якої підіймається вантаж при обертанні маятника в один бік</m:t>
                      </m:r>
                      <m:r>
                        <m:rPr>
                          <m:nor/>
                        </m:rPr>
                        <a:rPr lang="ru-RU">
                          <a:solidFill>
                            <a:srgbClr val="002060"/>
                          </a:solidFill>
                        </a:rPr>
                        <m:t>).</m:t>
                      </m:r>
                    </m:oMath>
                  </m:oMathPara>
                </a14:m>
                <a:endParaRPr lang="uk-UA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uk-UA" dirty="0">
                    <a:solidFill>
                      <a:srgbClr val="002060"/>
                    </a:solidFill>
                  </a:rPr>
                  <a:t>Результати записати до табл. 5.1.</a:t>
                </a:r>
              </a:p>
              <a:p>
                <a:pPr algn="l"/>
                <a:endParaRPr lang="uk-UA" b="0" i="0" dirty="0">
                  <a:solidFill>
                    <a:srgbClr val="002060"/>
                  </a:solidFill>
                </a:endParaRPr>
              </a:p>
              <a:p>
                <a:pPr algn="l"/>
                <a:r>
                  <a:rPr lang="uk-UA" dirty="0">
                    <a:solidFill>
                      <a:srgbClr val="002060"/>
                    </a:solidFill>
                  </a:rPr>
                  <a:t>11.</a:t>
                </a:r>
                <a:r>
                  <a:rPr lang="ru-RU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>
                        <a:solidFill>
                          <a:srgbClr val="002060"/>
                        </a:solidFill>
                      </a:rPr>
                      <m:t>Повторити вимірювання для </m:t>
                    </m:r>
                    <m:r>
                      <m:rPr>
                        <m:nor/>
                      </m:rPr>
                      <a:rPr lang="uk-UA">
                        <a:solidFill>
                          <a:srgbClr val="002060"/>
                        </a:solidFill>
                      </a:rPr>
                      <m:t>такого положення датчика </m:t>
                    </m:r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uk-UA">
                        <a:solidFill>
                          <a:srgbClr val="002060"/>
                        </a:solidFill>
                      </a:rPr>
                      <m:t>  тричі</m:t>
                    </m:r>
                  </m:oMath>
                </a14:m>
                <a:endParaRPr lang="uk-UA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pPr algn="l"/>
                <a:endParaRPr lang="uk-UA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pPr lvl="0" algn="l"/>
                <a:r>
                  <a:rPr lang="ru-UA" dirty="0"/>
                  <a:t> </a:t>
                </a:r>
                <a:r>
                  <a:rPr lang="uk-UA" dirty="0">
                    <a:solidFill>
                      <a:srgbClr val="002060"/>
                    </a:solidFill>
                  </a:rPr>
                  <a:t>12. Обчислити значення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 ,</a:t>
                </a:r>
                <a:r>
                  <a:rPr lang="en-US" dirty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r>
                  <a:rPr lang="uk-UA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тр2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.</a:t>
                </a:r>
                <a:r>
                  <a:rPr lang="uk-UA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0" algn="l"/>
                <a:r>
                  <a:rPr lang="ru-UA" dirty="0">
                    <a:solidFill>
                      <a:srgbClr val="002060"/>
                    </a:solidFill>
                  </a:rPr>
                  <a:t>З</a:t>
                </a:r>
                <a:r>
                  <a:rPr lang="uk-UA" dirty="0">
                    <a:solidFill>
                      <a:srgbClr val="002060"/>
                    </a:solidFill>
                  </a:rPr>
                  <a:t>найти середнє значення 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uk-UA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ru-UA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uk-UA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UA" dirty="0">
                    <a:solidFill>
                      <a:srgbClr val="002060"/>
                    </a:solidFill>
                  </a:rPr>
                  <a:t>,</a:t>
                </a:r>
                <a:r>
                  <a:rPr lang="uk-UA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UA" dirty="0">
                    <a:solidFill>
                      <a:srgbClr val="002060"/>
                    </a:solidFill>
                  </a:rPr>
                  <a:t>,</a:t>
                </a:r>
                <a:r>
                  <a:rPr lang="uk-UA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uk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тр</m:t>
                        </m:r>
                        <m:r>
                          <a:rPr lang="uk-UA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ru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UA" dirty="0">
                  <a:effectLst/>
                </a:endParaRPr>
              </a:p>
              <a:p>
                <a:pPr algn="l"/>
                <a:endParaRPr lang="ru-UA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endParaRPr lang="ru-UA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08686" y="1297833"/>
                <a:ext cx="10515600" cy="5203635"/>
              </a:xfrm>
              <a:blipFill>
                <a:blip r:embed="rId2"/>
                <a:stretch>
                  <a:fillRect l="-928" t="-9953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851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6045" y="879894"/>
                <a:ext cx="11731925" cy="5434642"/>
              </a:xfrm>
            </p:spPr>
            <p:txBody>
              <a:bodyPr>
                <a:normAutofit/>
              </a:bodyPr>
              <a:lstStyle/>
              <a:p>
                <a:pPr lvl="0" algn="l"/>
                <a:endParaRPr lang="ru-RU" sz="1900" dirty="0"/>
              </a:p>
              <a:p>
                <a:pPr lvl="0" algn="l">
                  <a:lnSpc>
                    <a:spcPct val="100000"/>
                  </a:lnSpc>
                </a:pPr>
                <a:r>
                  <a:rPr lang="ru-RU" sz="1900" dirty="0">
                    <a:solidFill>
                      <a:srgbClr val="002060"/>
                    </a:solidFill>
                  </a:rPr>
                  <a:t>13. </a:t>
                </a:r>
                <a:r>
                  <a:rPr lang="ru-RU" sz="1900" dirty="0" err="1">
                    <a:solidFill>
                      <a:srgbClr val="002060"/>
                    </a:solidFill>
                  </a:rPr>
                  <a:t>Знову</a:t>
                </a:r>
                <a:r>
                  <a:rPr lang="ru-RU" sz="1900" dirty="0">
                    <a:solidFill>
                      <a:srgbClr val="002060"/>
                    </a:solidFill>
                  </a:rPr>
                  <a:t> </a:t>
                </a:r>
                <a:r>
                  <a:rPr lang="ru-RU" sz="1900" dirty="0" err="1">
                    <a:solidFill>
                      <a:srgbClr val="002060"/>
                    </a:solidFill>
                  </a:rPr>
                  <a:t>змінити</a:t>
                </a:r>
                <a:r>
                  <a:rPr lang="ru-RU" sz="1900" dirty="0">
                    <a:solidFill>
                      <a:srgbClr val="002060"/>
                    </a:solidFill>
                  </a:rPr>
                  <a:t> </a:t>
                </a:r>
                <a:r>
                  <a:rPr lang="ru-RU" sz="1900" dirty="0" err="1">
                    <a:solidFill>
                      <a:srgbClr val="002060"/>
                    </a:solidFill>
                  </a:rPr>
                  <a:t>положення</a:t>
                </a:r>
                <a:r>
                  <a:rPr lang="ru-RU" sz="1900" dirty="0">
                    <a:solidFill>
                      <a:srgbClr val="002060"/>
                    </a:solidFill>
                  </a:rPr>
                  <a:t> </a:t>
                </a:r>
                <a:r>
                  <a:rPr lang="uk-UA" sz="1900" dirty="0">
                    <a:solidFill>
                      <a:srgbClr val="002060"/>
                    </a:solidFill>
                  </a:rPr>
                  <a:t>верхнього датчика на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uk-UA" sz="1900" dirty="0">
                    <a:solidFill>
                      <a:srgbClr val="002060"/>
                    </a:solidFill>
                  </a:rPr>
                  <a:t> .</a:t>
                </a:r>
                <a:endParaRPr lang="ru-UA" sz="1900" dirty="0">
                  <a:solidFill>
                    <a:srgbClr val="002060"/>
                  </a:solidFill>
                  <a:effectLst/>
                </a:endParaRPr>
              </a:p>
              <a:p>
                <a:pPr lvl="0" algn="l">
                  <a:lnSpc>
                    <a:spcPct val="100000"/>
                  </a:lnSpc>
                </a:pPr>
                <a:r>
                  <a:rPr lang="ru-RU" sz="1900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0" algn="l">
                  <a:lnSpc>
                    <a:spcPct val="100000"/>
                  </a:lnSpc>
                </a:pPr>
                <a:r>
                  <a:rPr lang="ru-RU" sz="1900" dirty="0">
                    <a:solidFill>
                      <a:srgbClr val="002060"/>
                    </a:solidFill>
                  </a:rPr>
                  <a:t>14. </a:t>
                </a:r>
                <a:r>
                  <a:rPr lang="uk-UA" sz="1900" dirty="0">
                    <a:solidFill>
                      <a:srgbClr val="002060"/>
                    </a:solidFill>
                  </a:rPr>
                  <a:t>Тричі провести вимірювання часу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a:rPr lang="ru-RU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r>
                  <a:rPr lang="uk-UA" sz="1900" dirty="0">
                    <a:solidFill>
                      <a:srgbClr val="002060"/>
                    </a:solidFill>
                  </a:rPr>
                  <a:t> та координат максимального опускання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900" dirty="0">
                    <a:solidFill>
                      <a:srgbClr val="002060"/>
                    </a:solidFill>
                  </a:rPr>
                  <a:t>   і позначки, до якої підіймається вантаж при обертанні маятника в один бік </a:t>
                </a:r>
                <a:r>
                  <a:rPr lang="ru-RU" sz="1900" i="1" dirty="0">
                    <a:solidFill>
                      <a:srgbClr val="002060"/>
                    </a:solidFill>
                  </a:rPr>
                  <a:t>х</a:t>
                </a:r>
                <a:r>
                  <a:rPr lang="en-US" sz="1900" baseline="-25000" dirty="0">
                    <a:solidFill>
                      <a:srgbClr val="002060"/>
                    </a:solidFill>
                  </a:rPr>
                  <a:t>4i</a:t>
                </a:r>
                <a:r>
                  <a:rPr lang="uk-UA" sz="1900" dirty="0">
                    <a:solidFill>
                      <a:srgbClr val="002060"/>
                    </a:solidFill>
                  </a:rPr>
                  <a:t>.</a:t>
                </a:r>
                <a:endParaRPr lang="ru-UA" sz="1900" dirty="0">
                  <a:solidFill>
                    <a:srgbClr val="002060"/>
                  </a:solidFill>
                  <a:effectLst/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lang="uk-UA" sz="1900" dirty="0">
                    <a:solidFill>
                      <a:srgbClr val="002060"/>
                    </a:solidFill>
                  </a:rPr>
                  <a:t>       Результати вимірювань занести в табл. 5.1.</a:t>
                </a:r>
              </a:p>
              <a:p>
                <a:pPr algn="l">
                  <a:lnSpc>
                    <a:spcPct val="100000"/>
                  </a:lnSpc>
                </a:pPr>
                <a:endParaRPr lang="ru-UA" sz="1900" dirty="0">
                  <a:solidFill>
                    <a:srgbClr val="002060"/>
                  </a:solidFill>
                  <a:effectLst/>
                </a:endParaRPr>
              </a:p>
              <a:p>
                <a:pPr lvl="0" algn="l">
                  <a:lnSpc>
                    <a:spcPct val="100000"/>
                  </a:lnSpc>
                </a:pPr>
                <a:r>
                  <a:rPr lang="uk-UA" sz="1900" dirty="0">
                    <a:solidFill>
                      <a:srgbClr val="002060"/>
                    </a:solidFill>
                  </a:rPr>
                  <a:t> 15. Обчислити значення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900" dirty="0">
                    <a:solidFill>
                      <a:srgbClr val="002060"/>
                    </a:solidFill>
                  </a:rPr>
                  <a:t> ,</a:t>
                </a:r>
                <a:r>
                  <a:rPr lang="en-US" sz="1900" dirty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rgbClr val="002060"/>
                    </a:solidFill>
                  </a:rPr>
                  <a:t> </a:t>
                </a:r>
                <a:r>
                  <a:rPr lang="ru-UA" sz="19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uk-UA" sz="19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тр3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rgbClr val="002060"/>
                    </a:solidFill>
                  </a:rPr>
                  <a:t>.</a:t>
                </a:r>
                <a:endParaRPr lang="ru-UA" sz="1900" dirty="0">
                  <a:solidFill>
                    <a:srgbClr val="002060"/>
                  </a:solidFill>
                  <a:effectLst/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lang="uk-UA" sz="1900" dirty="0">
                    <a:solidFill>
                      <a:srgbClr val="002060"/>
                    </a:solidFill>
                  </a:rPr>
                  <a:t>       </a:t>
                </a:r>
                <a:r>
                  <a:rPr lang="ru-UA" sz="1900" dirty="0">
                    <a:solidFill>
                      <a:srgbClr val="002060"/>
                    </a:solidFill>
                  </a:rPr>
                  <a:t>З</a:t>
                </a:r>
                <a:r>
                  <a:rPr lang="uk-UA" sz="1900" dirty="0">
                    <a:solidFill>
                      <a:srgbClr val="002060"/>
                    </a:solidFill>
                  </a:rPr>
                  <a:t>найти середнє значення  </a:t>
                </a:r>
                <a14:m>
                  <m:oMath xmlns:m="http://schemas.openxmlformats.org/officeDocument/2006/math">
                    <m:r>
                      <a:rPr lang="uk-UA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UA" sz="19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UA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uk-UA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&gt;,</m:t>
                    </m:r>
                  </m:oMath>
                </a14:m>
                <a:r>
                  <a:rPr lang="en-US" sz="19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uk-UA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sz="19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UA" sz="1900" dirty="0">
                    <a:solidFill>
                      <a:srgbClr val="002060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ru-UA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uk-UA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тр</m:t>
                        </m:r>
                        <m:r>
                          <a:rPr lang="uk-UA" sz="1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9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9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ru-UA" sz="1900" dirty="0">
                  <a:solidFill>
                    <a:srgbClr val="002060"/>
                  </a:solidFill>
                  <a:effectLst/>
                </a:endParaRPr>
              </a:p>
              <a:p>
                <a:pPr algn="l"/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6045" y="879894"/>
                <a:ext cx="11731925" cy="5434642"/>
              </a:xfrm>
              <a:blipFill>
                <a:blip r:embed="rId2"/>
                <a:stretch>
                  <a:fillRect l="-468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529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80976"/>
            <a:ext cx="10515600" cy="3581400"/>
          </a:xfrm>
        </p:spPr>
        <p:txBody>
          <a:bodyPr>
            <a:normAutofit/>
          </a:bodyPr>
          <a:lstStyle/>
          <a:p>
            <a:r>
              <a:rPr lang="uk-UA" sz="2000" dirty="0">
                <a:effectLst/>
              </a:rPr>
              <a:t>Обертальний рух</a:t>
            </a:r>
            <a:r>
              <a:rPr lang="ru-RU" sz="2000" dirty="0">
                <a:effectLst/>
              </a:rPr>
              <a:t> твердого т</a:t>
            </a:r>
            <a:r>
              <a:rPr lang="uk-UA" sz="2000" dirty="0">
                <a:effectLst/>
              </a:rPr>
              <a:t>і</a:t>
            </a:r>
            <a:r>
              <a:rPr lang="ru-RU" sz="2000" dirty="0">
                <a:effectLst/>
              </a:rPr>
              <a:t>ла</a:t>
            </a:r>
            <a:br>
              <a:rPr lang="ru-UA" dirty="0">
                <a:effectLst/>
              </a:rPr>
            </a:br>
            <a:r>
              <a:rPr lang="ru-RU" dirty="0">
                <a:effectLst/>
              </a:rPr>
              <a:t> </a:t>
            </a:r>
            <a:br>
              <a:rPr lang="ru-UA" dirty="0">
                <a:effectLst/>
              </a:rPr>
            </a:br>
            <a:br>
              <a:rPr lang="uk-UA" sz="1800" dirty="0"/>
            </a:br>
            <a:br>
              <a:rPr lang="uk-UA" sz="1800" dirty="0"/>
            </a:br>
            <a:br>
              <a:rPr lang="uk-UA" sz="1800" dirty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7351" y="3646750"/>
            <a:ext cx="10515600" cy="592137"/>
          </a:xfrm>
        </p:spPr>
        <p:txBody>
          <a:bodyPr>
            <a:normAutofit fontScale="25000" lnSpcReduction="20000"/>
          </a:bodyPr>
          <a:lstStyle/>
          <a:p>
            <a:r>
              <a:rPr lang="zh-CN" altLang="en-US" spc="130" dirty="0">
                <a:solidFill>
                  <a:schemeClr val="bg1"/>
                </a:solidFill>
              </a:rPr>
              <a:t>Лаборато</a:t>
            </a:r>
            <a:r>
              <a:rPr lang="zh-CN" altLang="en-US" sz="6400" spc="130" dirty="0">
                <a:solidFill>
                  <a:schemeClr val="bg1"/>
                </a:solidFill>
              </a:rPr>
              <a:t>р</a:t>
            </a:r>
            <a:r>
              <a:rPr lang="uk-UA" sz="6400" dirty="0"/>
              <a:t>Презентація до лабораторної роботи </a:t>
            </a:r>
            <a:r>
              <a:rPr lang="ru-UA" sz="6400" dirty="0"/>
              <a:t>5</a:t>
            </a:r>
            <a:r>
              <a:rPr lang="uk-UA" sz="6400" dirty="0"/>
              <a:t>(1)</a:t>
            </a:r>
          </a:p>
          <a:p>
            <a:r>
              <a:rPr lang="uk-UA" dirty="0"/>
              <a:t> </a:t>
            </a:r>
            <a:r>
              <a:rPr lang="uk-UA" sz="6400" dirty="0"/>
              <a:t>розділу «Механіка» курсу «Загальна фізика»</a:t>
            </a:r>
          </a:p>
          <a:p>
            <a:endParaRPr lang="uk-UA" sz="6400" dirty="0"/>
          </a:p>
          <a:p>
            <a:r>
              <a:rPr lang="uk-UA" sz="6400" dirty="0"/>
              <a:t>                    Укладачі: Якуніна Наталія Олександрівна, </a:t>
            </a:r>
            <a:r>
              <a:rPr lang="uk-UA" sz="6400" dirty="0" err="1"/>
              <a:t>канд</a:t>
            </a:r>
            <a:r>
              <a:rPr lang="uk-UA" sz="6400" dirty="0"/>
              <a:t>. </a:t>
            </a:r>
            <a:r>
              <a:rPr lang="uk-UA" sz="6400" dirty="0" err="1"/>
              <a:t>фіз</a:t>
            </a:r>
            <a:r>
              <a:rPr lang="uk-UA" sz="6400" dirty="0"/>
              <a:t>.-</a:t>
            </a:r>
            <a:r>
              <a:rPr lang="uk-UA" sz="6400" dirty="0" err="1"/>
              <a:t>мат.наук</a:t>
            </a:r>
            <a:r>
              <a:rPr lang="uk-UA" sz="6400" dirty="0"/>
              <a:t>, доц.</a:t>
            </a:r>
          </a:p>
          <a:p>
            <a:r>
              <a:rPr lang="uk-UA" sz="6400" dirty="0"/>
              <a:t>        </a:t>
            </a:r>
            <a:r>
              <a:rPr lang="ru-UA" sz="6400" dirty="0"/>
              <a:t>Р</a:t>
            </a:r>
            <a:r>
              <a:rPr lang="uk-UA" sz="6400" dirty="0"/>
              <a:t>е</a:t>
            </a:r>
            <a:r>
              <a:rPr lang="ru-UA" sz="6400" dirty="0"/>
              <a:t>б</a:t>
            </a:r>
            <a:r>
              <a:rPr lang="uk-UA" sz="6400" dirty="0"/>
              <a:t>е</a:t>
            </a:r>
            <a:r>
              <a:rPr lang="ru-UA" sz="6400" dirty="0"/>
              <a:t>н</a:t>
            </a:r>
            <a:r>
              <a:rPr lang="uk-UA" sz="6400" dirty="0"/>
              <a:t>ч</a:t>
            </a:r>
            <a:r>
              <a:rPr lang="ru-UA" sz="6400" dirty="0"/>
              <a:t>у</a:t>
            </a:r>
            <a:r>
              <a:rPr lang="uk-UA" sz="6400" dirty="0"/>
              <a:t>к</a:t>
            </a:r>
            <a:r>
              <a:rPr lang="ru-UA" sz="6400" dirty="0"/>
              <a:t> </a:t>
            </a:r>
            <a:r>
              <a:rPr lang="uk-UA" sz="6400" dirty="0"/>
              <a:t>Т</a:t>
            </a:r>
            <a:r>
              <a:rPr lang="ru-UA" sz="6400" dirty="0"/>
              <a:t>а</a:t>
            </a:r>
            <a:r>
              <a:rPr lang="uk-UA" sz="6400" dirty="0"/>
              <a:t>т</a:t>
            </a:r>
            <a:r>
              <a:rPr lang="ru-UA" sz="6400" dirty="0"/>
              <a:t>ь</a:t>
            </a:r>
            <a:r>
              <a:rPr lang="uk-UA" sz="6400" dirty="0"/>
              <a:t>я</a:t>
            </a:r>
            <a:r>
              <a:rPr lang="ru-UA" sz="6400" dirty="0"/>
              <a:t>н</a:t>
            </a:r>
            <a:r>
              <a:rPr lang="uk-UA" sz="6400" dirty="0"/>
              <a:t>а</a:t>
            </a:r>
            <a:r>
              <a:rPr lang="ru-UA" sz="6400" dirty="0"/>
              <a:t> </a:t>
            </a:r>
            <a:r>
              <a:rPr lang="uk-UA" sz="6400" dirty="0"/>
              <a:t>Л</a:t>
            </a:r>
            <a:r>
              <a:rPr lang="ru-UA" sz="6400" dirty="0"/>
              <a:t>ь</a:t>
            </a:r>
            <a:r>
              <a:rPr lang="uk-UA" sz="6400" dirty="0" err="1"/>
              <a:t>вівна</a:t>
            </a:r>
            <a:r>
              <a:rPr lang="uk-UA" sz="6400" dirty="0"/>
              <a:t>, </a:t>
            </a:r>
            <a:r>
              <a:rPr lang="uk-UA" sz="6400" dirty="0" err="1"/>
              <a:t>ст.викладач</a:t>
            </a:r>
            <a:endParaRPr lang="ru-UA" dirty="0"/>
          </a:p>
          <a:p>
            <a:r>
              <a:rPr lang="zh-CN" altLang="en-US" spc="130" dirty="0">
                <a:solidFill>
                  <a:schemeClr val="bg1"/>
                </a:solidFill>
              </a:rPr>
              <a:t>а</a:t>
            </a:r>
            <a:r>
              <a:rPr lang="en-US" altLang="zh-CN" spc="130" dirty="0">
                <a:solidFill>
                  <a:schemeClr val="bg1"/>
                </a:solidFill>
              </a:rPr>
              <a:t> </a:t>
            </a:r>
            <a:r>
              <a:rPr lang="zh-CN" altLang="en-US" spc="130" dirty="0">
                <a:solidFill>
                  <a:schemeClr val="bg1"/>
                </a:solidFill>
              </a:rPr>
              <a:t>робота</a:t>
            </a:r>
            <a:r>
              <a:rPr lang="en-US" altLang="zh-CN" spc="130" dirty="0">
                <a:solidFill>
                  <a:schemeClr val="bg1"/>
                </a:solidFill>
              </a:rPr>
              <a:t> 7(1)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020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743434" y="830856"/>
                <a:ext cx="5199797" cy="3697485"/>
              </a:xfrm>
            </p:spPr>
            <p:txBody>
              <a:bodyPr>
                <a:normAutofit fontScale="77500" lnSpcReduction="20000"/>
              </a:bodyPr>
              <a:lstStyle/>
              <a:p>
                <a:pPr lvl="0"/>
                <a:endParaRPr lang="ru-RU" dirty="0"/>
              </a:p>
              <a:p>
                <a:pPr lvl="0" algn="l"/>
                <a:r>
                  <a:rPr lang="ru-RU" dirty="0"/>
                  <a:t>15. </a:t>
                </a:r>
                <a:r>
                  <a:rPr lang="ru-RU" dirty="0" err="1"/>
                  <a:t>Змінити</a:t>
                </a:r>
                <a:r>
                  <a:rPr lang="ru-RU" dirty="0"/>
                  <a:t> </a:t>
                </a:r>
                <a:r>
                  <a:rPr lang="ru-RU" dirty="0" err="1"/>
                  <a:t>вантаж</a:t>
                </a:r>
                <a:r>
                  <a:rPr lang="ru-RU" dirty="0"/>
                  <a:t>: </a:t>
                </a:r>
                <a:r>
                  <a:rPr lang="ru-RU" dirty="0" err="1"/>
                  <a:t>замість</a:t>
                </a:r>
                <a:r>
                  <a:rPr lang="ru-RU" dirty="0"/>
                  <a:t> </a:t>
                </a:r>
                <a:r>
                  <a:rPr lang="ru-RU" dirty="0" err="1"/>
                  <a:t>вантажа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dirty="0"/>
                  <a:t> </a:t>
                </a:r>
                <a:r>
                  <a:rPr lang="ru-RU" dirty="0" err="1"/>
                  <a:t>поставити</a:t>
                </a:r>
                <a:r>
                  <a:rPr lang="ru-RU" dirty="0"/>
                  <a:t> </a:t>
                </a:r>
                <a:r>
                  <a:rPr lang="uk-UA" dirty="0"/>
                  <a:t>другий </a:t>
                </a:r>
                <a:r>
                  <a:rPr lang="ru-RU" dirty="0" err="1"/>
                  <a:t>вантаж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/>
                  <a:t>. </a:t>
                </a:r>
                <a:r>
                  <a:rPr lang="uk-UA" dirty="0"/>
                  <a:t>Записати значення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dirty="0"/>
                  <a:t> в табл.5.1.</a:t>
                </a:r>
                <a:endParaRPr lang="ru-UA" dirty="0">
                  <a:effectLst/>
                </a:endParaRPr>
              </a:p>
              <a:p>
                <a:pPr lvl="0" algn="l"/>
                <a:r>
                  <a:rPr lang="ru-RU" dirty="0"/>
                  <a:t> 16.Зробити </a:t>
                </a:r>
                <a:r>
                  <a:rPr lang="ru-RU" dirty="0" err="1"/>
                  <a:t>вимірювання</a:t>
                </a:r>
                <a:r>
                  <a:rPr lang="ru-RU" dirty="0"/>
                  <a:t> </a:t>
                </a:r>
                <a:r>
                  <a:rPr lang="ru-RU" dirty="0" err="1"/>
                  <a:t>згідно</a:t>
                </a:r>
                <a:r>
                  <a:rPr lang="ru-RU" dirty="0"/>
                  <a:t> </a:t>
                </a:r>
                <a:r>
                  <a:rPr lang="ru-RU" dirty="0" err="1"/>
                  <a:t>пп</a:t>
                </a:r>
                <a:r>
                  <a:rPr lang="ru-RU" dirty="0"/>
                  <a:t>. 3-12 для </a:t>
                </a:r>
                <a:r>
                  <a:rPr lang="ru-RU" dirty="0" err="1"/>
                  <a:t>вантажа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/>
                  <a:t>.</a:t>
                </a:r>
                <a:endParaRPr lang="ru-UA" dirty="0">
                  <a:effectLst/>
                </a:endParaRPr>
              </a:p>
              <a:p>
                <a:pPr algn="l"/>
                <a:r>
                  <a:rPr lang="ru-RU" dirty="0"/>
                  <a:t> </a:t>
                </a:r>
                <a:r>
                  <a:rPr lang="ru-RU" dirty="0" err="1"/>
                  <a:t>Результати</a:t>
                </a:r>
                <a:r>
                  <a:rPr lang="ru-RU" dirty="0"/>
                  <a:t> </a:t>
                </a:r>
                <a:r>
                  <a:rPr lang="ru-RU" dirty="0" err="1"/>
                  <a:t>записати</a:t>
                </a:r>
                <a:r>
                  <a:rPr lang="ru-RU" dirty="0"/>
                  <a:t> в табл. 5.1.</a:t>
                </a:r>
              </a:p>
              <a:p>
                <a:pPr lvl="0" algn="l"/>
                <a:r>
                  <a:rPr lang="ru-RU" dirty="0"/>
                  <a:t>17. Нитку </a:t>
                </a:r>
                <a:r>
                  <a:rPr lang="ru-RU" dirty="0" err="1"/>
                  <a:t>намотати</a:t>
                </a:r>
                <a:r>
                  <a:rPr lang="ru-RU" dirty="0"/>
                  <a:t> на вал </a:t>
                </a:r>
                <a:r>
                  <a:rPr lang="ru-RU" dirty="0" err="1"/>
                  <a:t>шків</a:t>
                </a:r>
                <a:r>
                  <a:rPr lang="ru-UA" dirty="0"/>
                  <a:t>у</a:t>
                </a:r>
                <a:r>
                  <a:rPr lang="ru-RU" dirty="0"/>
                  <a:t> </a:t>
                </a:r>
                <a:r>
                  <a:rPr lang="ru-RU" dirty="0" err="1"/>
                  <a:t>радіус</a:t>
                </a:r>
                <a:r>
                  <a:rPr lang="ru-UA" dirty="0"/>
                  <a:t>у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/>
                  <a:t> виток до витка. </a:t>
                </a:r>
              </a:p>
              <a:p>
                <a:pPr lvl="0" algn="l"/>
                <a:r>
                  <a:rPr lang="ru-RU" dirty="0"/>
                  <a:t>18. </a:t>
                </a:r>
                <a:r>
                  <a:rPr lang="ru-RU" dirty="0" err="1"/>
                  <a:t>Запис</a:t>
                </a:r>
                <a:r>
                  <a:rPr lang="ru-UA" dirty="0" err="1"/>
                  <a:t>ати</a:t>
                </a:r>
                <a:r>
                  <a:rPr lang="ru-RU" dirty="0"/>
                  <a:t> величину радіуса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  <a:r>
                  <a:rPr lang="uk-UA" dirty="0"/>
                  <a:t>в табл.5.1 (якщо викладач не скаже інакше, то вважати що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en-US" dirty="0"/>
                  <a:t>  </a:t>
                </a:r>
                <a:r>
                  <a:rPr lang="uk-UA" dirty="0"/>
                  <a:t>).</a:t>
                </a:r>
                <a:endParaRPr lang="ru-UA" dirty="0">
                  <a:effectLst/>
                </a:endParaRPr>
              </a:p>
              <a:p>
                <a:pPr algn="l"/>
                <a:r>
                  <a:rPr lang="uk-UA" dirty="0"/>
                  <a:t> 19. Зробити вимірювання за пунктами 3-12</a:t>
                </a:r>
                <a:endParaRPr lang="ru-UA" dirty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43434" y="830856"/>
                <a:ext cx="5199797" cy="3697485"/>
              </a:xfrm>
              <a:blipFill>
                <a:blip r:embed="rId2"/>
                <a:stretch>
                  <a:fillRect l="-1055" r="-2227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0297" b="6837"/>
          <a:stretch/>
        </p:blipFill>
        <p:spPr>
          <a:xfrm>
            <a:off x="545911" y="359124"/>
            <a:ext cx="3302758" cy="32088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89854" y="5841750"/>
            <a:ext cx="283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R</a:t>
            </a:r>
            <a:r>
              <a:rPr lang="uk-UA" altLang="zh-CN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uk-UA" altLang="zh-CN" sz="3200" b="1" dirty="0">
                <a:solidFill>
                  <a:schemeClr val="bg1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=</a:t>
            </a:r>
            <a:r>
              <a:rPr lang="ru-RU" sz="3200" dirty="0">
                <a:solidFill>
                  <a:schemeClr val="bg1"/>
                </a:solidFill>
              </a:rPr>
              <a:t> 0,</a:t>
            </a:r>
            <a:r>
              <a:rPr lang="en-US" sz="3200" dirty="0">
                <a:solidFill>
                  <a:schemeClr val="bg1"/>
                </a:solidFill>
              </a:rPr>
              <a:t>42</a:t>
            </a:r>
            <a:r>
              <a:rPr lang="ru-RU" sz="3200" dirty="0">
                <a:solidFill>
                  <a:schemeClr val="bg1"/>
                </a:solidFill>
              </a:rPr>
              <a:t>5  </a:t>
            </a:r>
            <a:r>
              <a:rPr lang="uk-UA" altLang="zh-CN" sz="3200" dirty="0">
                <a:solidFill>
                  <a:schemeClr val="bg1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м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116" t="22532" r="20099" b="33742"/>
          <a:stretch/>
        </p:blipFill>
        <p:spPr>
          <a:xfrm>
            <a:off x="2513862" y="4056609"/>
            <a:ext cx="1830622" cy="1785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2716" r="27339" b="19593"/>
          <a:stretch/>
        </p:blipFill>
        <p:spPr>
          <a:xfrm>
            <a:off x="514530" y="4133720"/>
            <a:ext cx="1753295" cy="1856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694747" y="4540393"/>
            <a:ext cx="37026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uk-UA" altLang="zh-C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R</a:t>
            </a:r>
            <a:r>
              <a:rPr lang="uk-UA" altLang="zh-CN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 = 0,425  </a:t>
            </a: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м  ; </a:t>
            </a:r>
            <a:r>
              <a:rPr lang="uk-UA" altLang="zh-CN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uk-UA" altLang="zh-CN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 = 55,5×10</a:t>
            </a:r>
            <a:r>
              <a:rPr lang="ru-RU" altLang="zh-CN" baseline="30000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-3</a:t>
            </a: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кг ;</a:t>
            </a:r>
          </a:p>
          <a:p>
            <a:pPr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uk-UA" altLang="zh-CN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uk-UA" altLang="zh-CN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uk-UA" altLang="zh-CN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=  55,5+42,5×10</a:t>
            </a:r>
            <a:r>
              <a:rPr lang="ru-RU" altLang="zh-CN" sz="2000" baseline="30000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-3</a:t>
            </a: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кг</a:t>
            </a:r>
            <a:r>
              <a:rPr lang="ru-RU" altLang="zh-CN" sz="2000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=98×10</a:t>
            </a:r>
            <a:r>
              <a:rPr lang="ru-RU" altLang="zh-CN" sz="2000" baseline="30000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-3</a:t>
            </a:r>
            <a:r>
              <a:rPr lang="ru-RU" altLang="zh-CN" dirty="0">
                <a:solidFill>
                  <a:srgbClr val="404040"/>
                </a:solidFill>
                <a:ea typeface="Calibri" panose="020F0502020204030204" pitchFamily="34" charset="0"/>
                <a:sym typeface="Arial" panose="020B0604020202020204" pitchFamily="34" charset="0"/>
              </a:rPr>
              <a:t>кг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63E3FA-CBC0-428B-BF3A-08D91E9D0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6" t="22532" r="20099" b="33742"/>
          <a:stretch/>
        </p:blipFill>
        <p:spPr>
          <a:xfrm>
            <a:off x="2666262" y="4209009"/>
            <a:ext cx="1830622" cy="1785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9CE089-DEC6-409F-B182-A9902D26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6" t="22532" r="20099" b="33742"/>
          <a:stretch/>
        </p:blipFill>
        <p:spPr>
          <a:xfrm>
            <a:off x="2667109" y="4204720"/>
            <a:ext cx="1830622" cy="1785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EBC697-9B1D-40E8-90BB-61410F10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97" b="6837"/>
          <a:stretch/>
        </p:blipFill>
        <p:spPr>
          <a:xfrm>
            <a:off x="514530" y="359124"/>
            <a:ext cx="3302758" cy="32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1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8807" y="0"/>
            <a:ext cx="10515600" cy="592137"/>
          </a:xfrm>
        </p:spPr>
        <p:txBody>
          <a:bodyPr/>
          <a:lstStyle/>
          <a:p>
            <a:r>
              <a:rPr lang="uk-UA" dirty="0"/>
              <a:t>НГАКРНГПАРО</a:t>
            </a:r>
            <a:endParaRPr lang="ru-RU" dirty="0"/>
          </a:p>
        </p:txBody>
      </p:sp>
      <p:pic>
        <p:nvPicPr>
          <p:cNvPr id="4" name="Завдання 2_Час2.282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1557" y="1281665"/>
            <a:ext cx="2996988" cy="5295292"/>
          </a:xfrm>
          <a:prstGeom prst="rect">
            <a:avLst/>
          </a:prstGeom>
        </p:spPr>
      </p:pic>
      <p:pic>
        <p:nvPicPr>
          <p:cNvPr id="5" name="Завдання 2_Час 2,263с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8113" y="1310958"/>
            <a:ext cx="2996988" cy="5295292"/>
          </a:xfrm>
          <a:prstGeom prst="rect">
            <a:avLst/>
          </a:prstGeom>
        </p:spPr>
      </p:pic>
      <p:pic>
        <p:nvPicPr>
          <p:cNvPr id="6" name="Завдання 2_Час 2,255с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4016" y="1281665"/>
            <a:ext cx="3030145" cy="53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9892" y="562896"/>
            <a:ext cx="10515600" cy="592137"/>
          </a:xfrm>
        </p:spPr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ТАБЛИЦЯ 1.2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Таблица 1">
                <a:extLst>
                  <a:ext uri="{FF2B5EF4-FFF2-40B4-BE49-F238E27FC236}">
                    <a16:creationId xmlns:a16="http://schemas.microsoft.com/office/drawing/2014/main" id="{8EE28B09-9E26-40B5-ADA7-4D8F7264C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9251831"/>
                  </p:ext>
                </p:extLst>
              </p:nvPr>
            </p:nvGraphicFramePr>
            <p:xfrm>
              <a:off x="1414142" y="1155033"/>
              <a:ext cx="9727101" cy="547122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05225">
                      <a:extLst>
                        <a:ext uri="{9D8B030D-6E8A-4147-A177-3AD203B41FA5}">
                          <a16:colId xmlns:a16="http://schemas.microsoft.com/office/drawing/2014/main" val="403691581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4164219995"/>
                        </a:ext>
                      </a:extLst>
                    </a:gridCol>
                    <a:gridCol w="400976">
                      <a:extLst>
                        <a:ext uri="{9D8B030D-6E8A-4147-A177-3AD203B41FA5}">
                          <a16:colId xmlns:a16="http://schemas.microsoft.com/office/drawing/2014/main" val="3390188985"/>
                        </a:ext>
                      </a:extLst>
                    </a:gridCol>
                    <a:gridCol w="361899">
                      <a:extLst>
                        <a:ext uri="{9D8B030D-6E8A-4147-A177-3AD203B41FA5}">
                          <a16:colId xmlns:a16="http://schemas.microsoft.com/office/drawing/2014/main" val="869264369"/>
                        </a:ext>
                      </a:extLst>
                    </a:gridCol>
                    <a:gridCol w="361049">
                      <a:extLst>
                        <a:ext uri="{9D8B030D-6E8A-4147-A177-3AD203B41FA5}">
                          <a16:colId xmlns:a16="http://schemas.microsoft.com/office/drawing/2014/main" val="3111591947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4241926703"/>
                        </a:ext>
                      </a:extLst>
                    </a:gridCol>
                    <a:gridCol w="361049">
                      <a:extLst>
                        <a:ext uri="{9D8B030D-6E8A-4147-A177-3AD203B41FA5}">
                          <a16:colId xmlns:a16="http://schemas.microsoft.com/office/drawing/2014/main" val="389833816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2808082847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1052231103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2981239854"/>
                        </a:ext>
                      </a:extLst>
                    </a:gridCol>
                    <a:gridCol w="722100">
                      <a:extLst>
                        <a:ext uri="{9D8B030D-6E8A-4147-A177-3AD203B41FA5}">
                          <a16:colId xmlns:a16="http://schemas.microsoft.com/office/drawing/2014/main" val="2014186154"/>
                        </a:ext>
                      </a:extLst>
                    </a:gridCol>
                    <a:gridCol w="722100">
                      <a:extLst>
                        <a:ext uri="{9D8B030D-6E8A-4147-A177-3AD203B41FA5}">
                          <a16:colId xmlns:a16="http://schemas.microsoft.com/office/drawing/2014/main" val="3728615002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3715659925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648249686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2318102938"/>
                        </a:ext>
                      </a:extLst>
                    </a:gridCol>
                    <a:gridCol w="601467">
                      <a:extLst>
                        <a:ext uri="{9D8B030D-6E8A-4147-A177-3AD203B41FA5}">
                          <a16:colId xmlns:a16="http://schemas.microsoft.com/office/drawing/2014/main" val="203676163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202147821"/>
                        </a:ext>
                      </a:extLst>
                    </a:gridCol>
                    <a:gridCol w="842732">
                      <a:extLst>
                        <a:ext uri="{9D8B030D-6E8A-4147-A177-3AD203B41FA5}">
                          <a16:colId xmlns:a16="http://schemas.microsoft.com/office/drawing/2014/main" val="652940696"/>
                        </a:ext>
                      </a:extLst>
                    </a:gridCol>
                  </a:tblGrid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7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8">
                      <a:txBody>
                        <a:bodyPr/>
                        <a:lstStyle/>
                        <a:p>
                          <a:pPr marR="71755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vert="vert270"/>
                    </a:tc>
                    <a:tc rowSpan="9">
                      <a:txBody>
                        <a:bodyPr/>
                        <a:lstStyle/>
                        <a:p>
                          <a:pPr marR="71755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vert="vert270"/>
                    </a:tc>
                    <a:tc rowSpan="9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8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51957999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7594705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881490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8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84194103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5688266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421866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50427557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6560725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8988078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10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9">
                      <a:txBody>
                        <a:bodyPr/>
                        <a:lstStyle/>
                        <a:p>
                          <a:pPr marR="71755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UA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vert="vert270"/>
                    </a:tc>
                    <a:tc rowSpan="9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3116762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846150"/>
                      </a:ext>
                    </a:extLst>
                  </a:tr>
                  <a:tr h="312348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202880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5080436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2854714"/>
                      </a:ext>
                    </a:extLst>
                  </a:tr>
                  <a:tr h="312348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8413972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12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91628845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467266"/>
                      </a:ext>
                    </a:extLst>
                  </a:tr>
                  <a:tr h="609745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870504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Таблица 1">
                <a:extLst>
                  <a:ext uri="{FF2B5EF4-FFF2-40B4-BE49-F238E27FC236}">
                    <a16:creationId xmlns:a16="http://schemas.microsoft.com/office/drawing/2014/main" id="{8EE28B09-9E26-40B5-ADA7-4D8F7264C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9251831"/>
                  </p:ext>
                </p:extLst>
              </p:nvPr>
            </p:nvGraphicFramePr>
            <p:xfrm>
              <a:off x="1414142" y="1155033"/>
              <a:ext cx="9727101" cy="547122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05225">
                      <a:extLst>
                        <a:ext uri="{9D8B030D-6E8A-4147-A177-3AD203B41FA5}">
                          <a16:colId xmlns:a16="http://schemas.microsoft.com/office/drawing/2014/main" val="403691581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4164219995"/>
                        </a:ext>
                      </a:extLst>
                    </a:gridCol>
                    <a:gridCol w="400976">
                      <a:extLst>
                        <a:ext uri="{9D8B030D-6E8A-4147-A177-3AD203B41FA5}">
                          <a16:colId xmlns:a16="http://schemas.microsoft.com/office/drawing/2014/main" val="3390188985"/>
                        </a:ext>
                      </a:extLst>
                    </a:gridCol>
                    <a:gridCol w="361899">
                      <a:extLst>
                        <a:ext uri="{9D8B030D-6E8A-4147-A177-3AD203B41FA5}">
                          <a16:colId xmlns:a16="http://schemas.microsoft.com/office/drawing/2014/main" val="869264369"/>
                        </a:ext>
                      </a:extLst>
                    </a:gridCol>
                    <a:gridCol w="361049">
                      <a:extLst>
                        <a:ext uri="{9D8B030D-6E8A-4147-A177-3AD203B41FA5}">
                          <a16:colId xmlns:a16="http://schemas.microsoft.com/office/drawing/2014/main" val="3111591947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4241926703"/>
                        </a:ext>
                      </a:extLst>
                    </a:gridCol>
                    <a:gridCol w="361049">
                      <a:extLst>
                        <a:ext uri="{9D8B030D-6E8A-4147-A177-3AD203B41FA5}">
                          <a16:colId xmlns:a16="http://schemas.microsoft.com/office/drawing/2014/main" val="389833816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2808082847"/>
                        </a:ext>
                      </a:extLst>
                    </a:gridCol>
                    <a:gridCol w="484231">
                      <a:extLst>
                        <a:ext uri="{9D8B030D-6E8A-4147-A177-3AD203B41FA5}">
                          <a16:colId xmlns:a16="http://schemas.microsoft.com/office/drawing/2014/main" val="1052231103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2981239854"/>
                        </a:ext>
                      </a:extLst>
                    </a:gridCol>
                    <a:gridCol w="722100">
                      <a:extLst>
                        <a:ext uri="{9D8B030D-6E8A-4147-A177-3AD203B41FA5}">
                          <a16:colId xmlns:a16="http://schemas.microsoft.com/office/drawing/2014/main" val="2014186154"/>
                        </a:ext>
                      </a:extLst>
                    </a:gridCol>
                    <a:gridCol w="722100">
                      <a:extLst>
                        <a:ext uri="{9D8B030D-6E8A-4147-A177-3AD203B41FA5}">
                          <a16:colId xmlns:a16="http://schemas.microsoft.com/office/drawing/2014/main" val="3728615002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3715659925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648249686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2318102938"/>
                        </a:ext>
                      </a:extLst>
                    </a:gridCol>
                    <a:gridCol w="601467">
                      <a:extLst>
                        <a:ext uri="{9D8B030D-6E8A-4147-A177-3AD203B41FA5}">
                          <a16:colId xmlns:a16="http://schemas.microsoft.com/office/drawing/2014/main" val="203676163"/>
                        </a:ext>
                      </a:extLst>
                    </a:gridCol>
                    <a:gridCol w="602316">
                      <a:extLst>
                        <a:ext uri="{9D8B030D-6E8A-4147-A177-3AD203B41FA5}">
                          <a16:colId xmlns:a16="http://schemas.microsoft.com/office/drawing/2014/main" val="202147821"/>
                        </a:ext>
                      </a:extLst>
                    </a:gridCol>
                    <a:gridCol w="842732">
                      <a:extLst>
                        <a:ext uri="{9D8B030D-6E8A-4147-A177-3AD203B41FA5}">
                          <a16:colId xmlns:a16="http://schemas.microsoft.com/office/drawing/2014/main" val="652940696"/>
                        </a:ext>
                      </a:extLst>
                    </a:gridCol>
                  </a:tblGrid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7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8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 vert="vert270">
                        <a:blipFill>
                          <a:blip r:embed="rId2"/>
                          <a:stretch>
                            <a:fillRect l="-222727" t="-891" r="-2104545" b="-780"/>
                          </a:stretch>
                        </a:blipFill>
                      </a:tcPr>
                    </a:tc>
                    <a:tc rowSpan="9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 vert="vert270">
                        <a:blipFill>
                          <a:blip r:embed="rId2"/>
                          <a:stretch>
                            <a:fillRect l="-361017" t="-1918" r="-2254237" b="-117026"/>
                          </a:stretch>
                        </a:blipFill>
                      </a:tcPr>
                    </a:tc>
                    <a:tc rowSpan="9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18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51957999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7594705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881490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8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84194103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5688266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421866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50427557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6560725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8988078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10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9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68580" marR="68580" marT="0" marB="0" vert="vert270">
                        <a:blipFill>
                          <a:blip r:embed="rId2"/>
                          <a:stretch>
                            <a:fillRect l="-361017" t="-88358" r="-2254237" b="-1455"/>
                          </a:stretch>
                        </a:blipFill>
                      </a:tcPr>
                    </a:tc>
                    <a:tc rowSpan="9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3116762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846150"/>
                      </a:ext>
                    </a:extLst>
                  </a:tr>
                  <a:tr h="312348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202880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5080436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2854714"/>
                      </a:ext>
                    </a:extLst>
                  </a:tr>
                  <a:tr h="312348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8413972"/>
                      </a:ext>
                    </a:extLst>
                  </a:tr>
                  <a:tr h="282452"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12</a:t>
                          </a:r>
                          <a:endParaRPr lang="ru-UA" sz="110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91628845"/>
                      </a:ext>
                    </a:extLst>
                  </a:tr>
                  <a:tr h="282452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467266"/>
                      </a:ext>
                    </a:extLst>
                  </a:tr>
                  <a:tr h="609745"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ru-UA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ru-UA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87050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1">
            <a:extLst>
              <a:ext uri="{FF2B5EF4-FFF2-40B4-BE49-F238E27FC236}">
                <a16:creationId xmlns:a16="http://schemas.microsoft.com/office/drawing/2014/main" id="{3AFDF75A-146C-48EC-AD95-453F09806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4495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899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4680" y="1250880"/>
            <a:ext cx="10515600" cy="4998918"/>
          </a:xfrm>
        </p:spPr>
        <p:txBody>
          <a:bodyPr/>
          <a:lstStyle/>
          <a:p>
            <a:r>
              <a:rPr lang="uk-UA" dirty="0"/>
              <a:t>ИМВСНРПАГШЛО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50CBFF68-1FC9-42AE-9020-A4547A205004}"/>
                  </a:ext>
                </a:extLst>
              </p:cNvPr>
              <p:cNvSpPr/>
              <p:nvPr/>
            </p:nvSpPr>
            <p:spPr>
              <a:xfrm>
                <a:off x="1073791" y="1060307"/>
                <a:ext cx="8967831" cy="47373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endParaRPr lang="uk-UA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20.</a:t>
                </a:r>
                <a:r>
                  <a:rPr lang="ru-UA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Проведіть</a:t>
                </a:r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порівняння</a:t>
                </a:r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значень</a:t>
                </a:r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момента </a:t>
                </a:r>
                <a:r>
                  <a:rPr lang="ru-RU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інерціі</a:t>
                </a:r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1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як</a:t>
                </a: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</a:t>
                </a:r>
                <a:r>
                  <a:rPr lang="ru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UA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були</a:t>
                </a:r>
                <a:r>
                  <a:rPr lang="ru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одержан</a:t>
                </a: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і:</a:t>
                </a:r>
                <a:endParaRPr lang="ru-UA" dirty="0">
                  <a:solidFill>
                    <a:srgbClr val="002060"/>
                  </a:solidFill>
                  <a:effectLst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а) при різних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але однакових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UA" dirty="0">
                  <a:solidFill>
                    <a:srgbClr val="002060"/>
                  </a:solidFill>
                  <a:effectLst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б) при різних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але однакових</a:t>
                </a:r>
                <a14:m>
                  <m:oMath xmlns:m="http://schemas.openxmlformats.org/officeDocument/2006/math">
                    <m:r>
                      <a:rPr lang="uk-UA" sz="1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UA" dirty="0">
                  <a:solidFill>
                    <a:srgbClr val="002060"/>
                  </a:solidFill>
                  <a:effectLst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Зробіть висновки.</a:t>
                </a:r>
                <a:endParaRPr lang="ru-UA" dirty="0">
                  <a:solidFill>
                    <a:srgbClr val="002060"/>
                  </a:solidFill>
                  <a:effectLst/>
                </a:endParaRPr>
              </a:p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endParaRPr lang="uk-UA" sz="1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21. </a:t>
                </a:r>
                <a:r>
                  <a:rPr lang="ru-RU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Проведіть</a:t>
                </a:r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порівняння</a:t>
                </a:r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значень</a:t>
                </a:r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момента </a:t>
                </a: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сил тертя </a:t>
                </a:r>
                <a14:m>
                  <m:oMath xmlns:m="http://schemas.openxmlformats.org/officeDocument/2006/math">
                    <m:r>
                      <a:rPr lang="uk-UA" sz="1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як</a:t>
                </a: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</a:t>
                </a:r>
                <a:r>
                  <a:rPr lang="ru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UA" sz="18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були</a:t>
                </a:r>
                <a:r>
                  <a:rPr lang="ru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одержан</a:t>
                </a: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і:</a:t>
                </a:r>
                <a:endParaRPr lang="ru-UA" dirty="0">
                  <a:solidFill>
                    <a:srgbClr val="002060"/>
                  </a:solidFill>
                  <a:effectLst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а) при різних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але однакових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UA" dirty="0">
                  <a:solidFill>
                    <a:srgbClr val="002060"/>
                  </a:solidFill>
                  <a:effectLst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б) при різних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але однакових</a:t>
                </a:r>
                <a14:m>
                  <m:oMath xmlns:m="http://schemas.openxmlformats.org/officeDocument/2006/math">
                    <m:r>
                      <a:rPr lang="uk-UA" sz="1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sSub>
                      <m:sSubPr>
                        <m:ctrlPr>
                          <a:rPr lang="ru-UA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1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ru-UA" dirty="0">
                  <a:solidFill>
                    <a:srgbClr val="002060"/>
                  </a:solidFill>
                  <a:effectLst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uk-UA" sz="18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Зробіть висновки.</a:t>
                </a:r>
                <a:endParaRPr lang="ru-UA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50CBFF68-1FC9-42AE-9020-A4547A20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91" y="1060307"/>
                <a:ext cx="8967831" cy="4737387"/>
              </a:xfrm>
              <a:prstGeom prst="rect">
                <a:avLst/>
              </a:prstGeom>
              <a:blipFill>
                <a:blip r:embed="rId2"/>
                <a:stretch>
                  <a:fillRect l="-544" b="-1158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984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文本框 2"/>
          <p:cNvSpPr txBox="1"/>
          <p:nvPr>
            <p:custDataLst>
              <p:tags r:id="rId2"/>
            </p:custDataLst>
          </p:nvPr>
        </p:nvSpPr>
        <p:spPr>
          <a:xfrm>
            <a:off x="2293749" y="357504"/>
            <a:ext cx="8657064" cy="1069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 eaLnBrk="1" latinLnBrk="0" hangingPunct="1">
              <a:lnSpc>
                <a:spcPct val="90000"/>
              </a:lnSpc>
              <a:spcAft>
                <a:spcPts val="0"/>
              </a:spcAft>
              <a:buNone/>
              <a:defRPr sz="3200" b="1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rgbClr val="60A8FF">
                      <a:alpha val="14902"/>
                    </a:srgb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i="1" dirty="0"/>
              <a:t>Література</a:t>
            </a:r>
            <a:endParaRPr lang="uk-UA" altLang="zh-CN" sz="4000" dirty="0"/>
          </a:p>
        </p:txBody>
      </p:sp>
      <p:sp>
        <p:nvSpPr>
          <p:cNvPr id="1048798" name="文本框 3"/>
          <p:cNvSpPr txBox="1"/>
          <p:nvPr>
            <p:custDataLst>
              <p:tags r:id="rId3"/>
            </p:custDataLst>
          </p:nvPr>
        </p:nvSpPr>
        <p:spPr>
          <a:xfrm>
            <a:off x="447675" y="1847850"/>
            <a:ext cx="10868025" cy="4331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defPPr>
              <a:defRPr lang="zh-CN"/>
            </a:defPPr>
            <a:lvl1pPr eaLnBrk="1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>
                <a:latin typeface="+mn-lt"/>
                <a:ea typeface="+mn-ea"/>
              </a:defRPr>
            </a:lvl1pPr>
            <a:lvl2pPr marL="742950" indent="-285750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A9B9DF"/>
              </a:buClr>
              <a:buFont typeface="幼圆" panose="02010509060101010101" pitchFamily="49" charset="-122"/>
              <a:buChar char=" "/>
              <a:defRPr sz="1400">
                <a:solidFill>
                  <a:srgbClr val="7D7D7D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lvl="0" hangingPunct="0"/>
            <a:r>
              <a:rPr lang="uk-UA" dirty="0"/>
              <a:t>1. </a:t>
            </a:r>
            <a:r>
              <a:rPr lang="uk-UA" dirty="0" err="1"/>
              <a:t>Кучерук</a:t>
            </a:r>
            <a:r>
              <a:rPr lang="uk-UA" dirty="0"/>
              <a:t> І. М., </a:t>
            </a:r>
            <a:r>
              <a:rPr lang="uk-UA" dirty="0" err="1"/>
              <a:t>Горбачук</a:t>
            </a:r>
            <a:r>
              <a:rPr lang="uk-UA" dirty="0"/>
              <a:t> І. Т ., Луцик П. П. Загальний курс фізики, т.1, Механіка. Молекулярна фізика і </a:t>
            </a:r>
            <a:r>
              <a:rPr lang="uk-UA" dirty="0" err="1"/>
              <a:t>термодинамика</a:t>
            </a:r>
            <a:r>
              <a:rPr lang="uk-UA" dirty="0"/>
              <a:t>, вид. – К.: Техніка, 1999, </a:t>
            </a:r>
            <a:r>
              <a:rPr lang="ru-RU" dirty="0"/>
              <a:t>§</a:t>
            </a:r>
            <a:r>
              <a:rPr lang="uk-UA" dirty="0"/>
              <a:t> 3.1 – 3.7, 4.1 – 4.4.</a:t>
            </a:r>
            <a:endParaRPr lang="ru-UA" dirty="0"/>
          </a:p>
          <a:p>
            <a:pPr lvl="0" hangingPunct="0"/>
            <a:r>
              <a:rPr lang="ru-RU" dirty="0"/>
              <a:t>2. Матвеев А.Н. Механика и теория относительности. 2-е изд.–М.: Высшая школа, 1980, §31, 32, 34.</a:t>
            </a:r>
            <a:endParaRPr lang="ru-UA" dirty="0"/>
          </a:p>
          <a:p>
            <a:pPr lvl="0" hangingPunct="0"/>
            <a:r>
              <a:rPr lang="ru-RU" dirty="0"/>
              <a:t>3. Сивухин Д.В. Общий курс физики. Т. 1. Механика, 3-е изд.–М.: Наука, 1989, §30.  </a:t>
            </a:r>
          </a:p>
          <a:p>
            <a:pPr lvl="0" hangingPunct="0"/>
            <a:r>
              <a:rPr lang="ru-RU" dirty="0"/>
              <a:t>4. </a:t>
            </a:r>
            <a:r>
              <a:rPr lang="ru-RU" dirty="0" err="1"/>
              <a:t>Обертальний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твердого </a:t>
            </a:r>
            <a:r>
              <a:rPr lang="ru-RU" dirty="0" err="1"/>
              <a:t>тіла</a:t>
            </a:r>
            <a:r>
              <a:rPr lang="ru-RU" dirty="0"/>
              <a:t>. </a:t>
            </a:r>
            <a:r>
              <a:rPr lang="ru-RU" dirty="0" err="1"/>
              <a:t>Методичні</a:t>
            </a:r>
            <a:r>
              <a:rPr lang="ru-RU" dirty="0"/>
              <a:t> </a:t>
            </a:r>
            <a:r>
              <a:rPr lang="ru-RU" dirty="0" err="1"/>
              <a:t>вказівки</a:t>
            </a:r>
            <a:r>
              <a:rPr lang="ru-RU" dirty="0"/>
              <a:t> до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лабораторної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5(1), -</a:t>
            </a:r>
            <a:r>
              <a:rPr lang="ru-RU" dirty="0" err="1"/>
              <a:t>Київ</a:t>
            </a:r>
            <a:r>
              <a:rPr lang="ru-RU" dirty="0"/>
              <a:t>, НТТУ «КПІ» Н.О. </a:t>
            </a:r>
            <a:r>
              <a:rPr lang="ru-RU" dirty="0" err="1"/>
              <a:t>Якуніна</a:t>
            </a:r>
            <a:r>
              <a:rPr lang="ru-RU" dirty="0"/>
              <a:t>, В.В. Федотов, І.О. Юрченко, - </a:t>
            </a:r>
            <a:r>
              <a:rPr lang="ru-RU" dirty="0" err="1"/>
              <a:t>Київ</a:t>
            </a:r>
            <a:r>
              <a:rPr lang="ru-RU" dirty="0"/>
              <a:t>, НТТУ «КПІ»,  2006. </a:t>
            </a:r>
          </a:p>
          <a:p>
            <a:endParaRPr lang="ru-RU" dirty="0"/>
          </a:p>
          <a:p>
            <a:endParaRPr lang="ru-UA" dirty="0"/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 txBox="1">
            <a:spLocks/>
          </p:cNvSpPr>
          <p:nvPr/>
        </p:nvSpPr>
        <p:spPr>
          <a:xfrm>
            <a:off x="1058627" y="855795"/>
            <a:ext cx="10485335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</a:defRPr>
            </a:lvl9pPr>
          </a:lstStyle>
          <a:p>
            <a:endParaRPr lang="uk-UA" sz="2400" b="1" dirty="0">
              <a:solidFill>
                <a:srgbClr val="002060"/>
              </a:solidFill>
            </a:endParaRPr>
          </a:p>
          <a:p>
            <a:r>
              <a:rPr lang="ru-UA" sz="2000" b="1" dirty="0">
                <a:solidFill>
                  <a:srgbClr val="002060"/>
                </a:solidFill>
              </a:rPr>
              <a:t>Тех</a:t>
            </a:r>
            <a:r>
              <a:rPr lang="uk-UA" sz="2000" b="1" dirty="0">
                <a:solidFill>
                  <a:srgbClr val="002060"/>
                </a:solidFill>
              </a:rPr>
              <a:t>нічна підтримка УЧБОВО-НАУКОВОЇ ЛАБОРАТОРІЇ КРІОГЕННОЇ ТЕХНІКИ</a:t>
            </a:r>
          </a:p>
          <a:p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56BCB8-FF77-494E-A25B-F3C066B71C2A}"/>
              </a:ext>
            </a:extLst>
          </p:cNvPr>
          <p:cNvSpPr/>
          <p:nvPr/>
        </p:nvSpPr>
        <p:spPr>
          <a:xfrm>
            <a:off x="1064525" y="2035080"/>
            <a:ext cx="809295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uk-UA" sz="1600" dirty="0"/>
              <a:t>Олег КОЗЛЕНКО - завідувач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r>
              <a:rPr lang="uk-UA" sz="1600" dirty="0"/>
              <a:t>Вікторія ГОРНОСТАЄВА - провідний інженер 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r>
              <a:rPr lang="uk-UA" sz="1600" dirty="0"/>
              <a:t>Віктор  ГАВРИЛЮК – інженер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 algn="ctr"/>
            <a:r>
              <a:rPr lang="ru-RU" sz="1600" dirty="0"/>
              <a:t>https://t.me/criogenkpi</a:t>
            </a:r>
          </a:p>
          <a:p>
            <a:pPr>
              <a:spcBef>
                <a:spcPts val="0"/>
              </a:spcBef>
            </a:pPr>
            <a:endParaRPr lang="uk-UA" sz="1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867851" y="2035080"/>
            <a:ext cx="2038650" cy="2687743"/>
            <a:chOff x="4353932" y="1576646"/>
            <a:chExt cx="3427951" cy="4779809"/>
          </a:xfrm>
        </p:grpSpPr>
        <p:grpSp>
          <p:nvGrpSpPr>
            <p:cNvPr id="7" name="Group 67"/>
            <p:cNvGrpSpPr/>
            <p:nvPr/>
          </p:nvGrpSpPr>
          <p:grpSpPr>
            <a:xfrm>
              <a:off x="4992160" y="4788416"/>
              <a:ext cx="2050634" cy="1568039"/>
              <a:chOff x="3432883" y="4959482"/>
              <a:chExt cx="2050634" cy="1568039"/>
            </a:xfrm>
            <a:solidFill>
              <a:schemeClr val="accent6"/>
            </a:solidFill>
          </p:grpSpPr>
          <p:sp>
            <p:nvSpPr>
              <p:cNvPr id="35" name="Freeform 8"/>
              <p:cNvSpPr/>
              <p:nvPr/>
            </p:nvSpPr>
            <p:spPr>
              <a:xfrm>
                <a:off x="3768393" y="5031845"/>
                <a:ext cx="1617554" cy="1495676"/>
              </a:xfrm>
              <a:custGeom>
                <a:avLst/>
                <a:gdLst>
                  <a:gd name="connsiteX0" fmla="*/ 922351 w 1836751"/>
                  <a:gd name="connsiteY0" fmla="*/ 0 h 1001864"/>
                  <a:gd name="connsiteX1" fmla="*/ 0 w 1836751"/>
                  <a:gd name="connsiteY1" fmla="*/ 405516 h 1001864"/>
                  <a:gd name="connsiteX2" fmla="*/ 842838 w 1836751"/>
                  <a:gd name="connsiteY2" fmla="*/ 143123 h 1001864"/>
                  <a:gd name="connsiteX3" fmla="*/ 652007 w 1836751"/>
                  <a:gd name="connsiteY3" fmla="*/ 787179 h 1001864"/>
                  <a:gd name="connsiteX4" fmla="*/ 962108 w 1836751"/>
                  <a:gd name="connsiteY4" fmla="*/ 159026 h 1001864"/>
                  <a:gd name="connsiteX5" fmla="*/ 930303 w 1836751"/>
                  <a:gd name="connsiteY5" fmla="*/ 1001864 h 1001864"/>
                  <a:gd name="connsiteX6" fmla="*/ 1033670 w 1836751"/>
                  <a:gd name="connsiteY6" fmla="*/ 95416 h 1001864"/>
                  <a:gd name="connsiteX7" fmla="*/ 1272209 w 1836751"/>
                  <a:gd name="connsiteY7" fmla="*/ 985962 h 1001864"/>
                  <a:gd name="connsiteX8" fmla="*/ 1160891 w 1836751"/>
                  <a:gd name="connsiteY8" fmla="*/ 95416 h 1001864"/>
                  <a:gd name="connsiteX9" fmla="*/ 1733385 w 1836751"/>
                  <a:gd name="connsiteY9" fmla="*/ 763325 h 1001864"/>
                  <a:gd name="connsiteX10" fmla="*/ 1264258 w 1836751"/>
                  <a:gd name="connsiteY10" fmla="*/ 79513 h 1001864"/>
                  <a:gd name="connsiteX11" fmla="*/ 1836751 w 1836751"/>
                  <a:gd name="connsiteY11" fmla="*/ 214685 h 1001864"/>
                  <a:gd name="connsiteX12" fmla="*/ 922351 w 1836751"/>
                  <a:gd name="connsiteY12" fmla="*/ 0 h 1001864"/>
                  <a:gd name="connsiteX0" fmla="*/ 943782 w 1836751"/>
                  <a:gd name="connsiteY0" fmla="*/ 0 h 989958"/>
                  <a:gd name="connsiteX1" fmla="*/ 0 w 1836751"/>
                  <a:gd name="connsiteY1" fmla="*/ 393610 h 989958"/>
                  <a:gd name="connsiteX2" fmla="*/ 842838 w 1836751"/>
                  <a:gd name="connsiteY2" fmla="*/ 131217 h 989958"/>
                  <a:gd name="connsiteX3" fmla="*/ 652007 w 1836751"/>
                  <a:gd name="connsiteY3" fmla="*/ 775273 h 989958"/>
                  <a:gd name="connsiteX4" fmla="*/ 962108 w 1836751"/>
                  <a:gd name="connsiteY4" fmla="*/ 147120 h 989958"/>
                  <a:gd name="connsiteX5" fmla="*/ 930303 w 1836751"/>
                  <a:gd name="connsiteY5" fmla="*/ 989958 h 989958"/>
                  <a:gd name="connsiteX6" fmla="*/ 1033670 w 1836751"/>
                  <a:gd name="connsiteY6" fmla="*/ 83510 h 989958"/>
                  <a:gd name="connsiteX7" fmla="*/ 1272209 w 1836751"/>
                  <a:gd name="connsiteY7" fmla="*/ 974056 h 989958"/>
                  <a:gd name="connsiteX8" fmla="*/ 1160891 w 1836751"/>
                  <a:gd name="connsiteY8" fmla="*/ 83510 h 989958"/>
                  <a:gd name="connsiteX9" fmla="*/ 1733385 w 1836751"/>
                  <a:gd name="connsiteY9" fmla="*/ 751419 h 989958"/>
                  <a:gd name="connsiteX10" fmla="*/ 1264258 w 1836751"/>
                  <a:gd name="connsiteY10" fmla="*/ 67607 h 989958"/>
                  <a:gd name="connsiteX11" fmla="*/ 1836751 w 1836751"/>
                  <a:gd name="connsiteY11" fmla="*/ 202779 h 989958"/>
                  <a:gd name="connsiteX12" fmla="*/ 943782 w 1836751"/>
                  <a:gd name="connsiteY12" fmla="*/ 0 h 989958"/>
                  <a:gd name="connsiteX0" fmla="*/ 943782 w 1836751"/>
                  <a:gd name="connsiteY0" fmla="*/ 0 h 989958"/>
                  <a:gd name="connsiteX1" fmla="*/ 0 w 1836751"/>
                  <a:gd name="connsiteY1" fmla="*/ 393610 h 989958"/>
                  <a:gd name="connsiteX2" fmla="*/ 885701 w 1836751"/>
                  <a:gd name="connsiteY2" fmla="*/ 78829 h 989958"/>
                  <a:gd name="connsiteX3" fmla="*/ 652007 w 1836751"/>
                  <a:gd name="connsiteY3" fmla="*/ 775273 h 989958"/>
                  <a:gd name="connsiteX4" fmla="*/ 962108 w 1836751"/>
                  <a:gd name="connsiteY4" fmla="*/ 147120 h 989958"/>
                  <a:gd name="connsiteX5" fmla="*/ 930303 w 1836751"/>
                  <a:gd name="connsiteY5" fmla="*/ 989958 h 989958"/>
                  <a:gd name="connsiteX6" fmla="*/ 1033670 w 1836751"/>
                  <a:gd name="connsiteY6" fmla="*/ 83510 h 989958"/>
                  <a:gd name="connsiteX7" fmla="*/ 1272209 w 1836751"/>
                  <a:gd name="connsiteY7" fmla="*/ 974056 h 989958"/>
                  <a:gd name="connsiteX8" fmla="*/ 1160891 w 1836751"/>
                  <a:gd name="connsiteY8" fmla="*/ 83510 h 989958"/>
                  <a:gd name="connsiteX9" fmla="*/ 1733385 w 1836751"/>
                  <a:gd name="connsiteY9" fmla="*/ 751419 h 989958"/>
                  <a:gd name="connsiteX10" fmla="*/ 1264258 w 1836751"/>
                  <a:gd name="connsiteY10" fmla="*/ 67607 h 989958"/>
                  <a:gd name="connsiteX11" fmla="*/ 1836751 w 1836751"/>
                  <a:gd name="connsiteY11" fmla="*/ 202779 h 989958"/>
                  <a:gd name="connsiteX12" fmla="*/ 943782 w 1836751"/>
                  <a:gd name="connsiteY12" fmla="*/ 0 h 989958"/>
                  <a:gd name="connsiteX0" fmla="*/ 929495 w 1822464"/>
                  <a:gd name="connsiteY0" fmla="*/ 0 h 989958"/>
                  <a:gd name="connsiteX1" fmla="*/ 0 w 1822464"/>
                  <a:gd name="connsiteY1" fmla="*/ 476953 h 989958"/>
                  <a:gd name="connsiteX2" fmla="*/ 871414 w 1822464"/>
                  <a:gd name="connsiteY2" fmla="*/ 78829 h 989958"/>
                  <a:gd name="connsiteX3" fmla="*/ 637720 w 1822464"/>
                  <a:gd name="connsiteY3" fmla="*/ 775273 h 989958"/>
                  <a:gd name="connsiteX4" fmla="*/ 947821 w 1822464"/>
                  <a:gd name="connsiteY4" fmla="*/ 147120 h 989958"/>
                  <a:gd name="connsiteX5" fmla="*/ 916016 w 1822464"/>
                  <a:gd name="connsiteY5" fmla="*/ 989958 h 989958"/>
                  <a:gd name="connsiteX6" fmla="*/ 1019383 w 1822464"/>
                  <a:gd name="connsiteY6" fmla="*/ 83510 h 989958"/>
                  <a:gd name="connsiteX7" fmla="*/ 1257922 w 1822464"/>
                  <a:gd name="connsiteY7" fmla="*/ 974056 h 989958"/>
                  <a:gd name="connsiteX8" fmla="*/ 1146604 w 1822464"/>
                  <a:gd name="connsiteY8" fmla="*/ 83510 h 989958"/>
                  <a:gd name="connsiteX9" fmla="*/ 1719098 w 1822464"/>
                  <a:gd name="connsiteY9" fmla="*/ 751419 h 989958"/>
                  <a:gd name="connsiteX10" fmla="*/ 1249971 w 1822464"/>
                  <a:gd name="connsiteY10" fmla="*/ 67607 h 989958"/>
                  <a:gd name="connsiteX11" fmla="*/ 1822464 w 1822464"/>
                  <a:gd name="connsiteY11" fmla="*/ 202779 h 989958"/>
                  <a:gd name="connsiteX12" fmla="*/ 929495 w 1822464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575808 w 1760552"/>
                  <a:gd name="connsiteY3" fmla="*/ 775273 h 989958"/>
                  <a:gd name="connsiteX4" fmla="*/ 885909 w 1760552"/>
                  <a:gd name="connsiteY4" fmla="*/ 147120 h 989958"/>
                  <a:gd name="connsiteX5" fmla="*/ 854104 w 1760552"/>
                  <a:gd name="connsiteY5" fmla="*/ 989958 h 989958"/>
                  <a:gd name="connsiteX6" fmla="*/ 957471 w 1760552"/>
                  <a:gd name="connsiteY6" fmla="*/ 83510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85909 w 1760552"/>
                  <a:gd name="connsiteY4" fmla="*/ 147120 h 989958"/>
                  <a:gd name="connsiteX5" fmla="*/ 854104 w 1760552"/>
                  <a:gd name="connsiteY5" fmla="*/ 989958 h 989958"/>
                  <a:gd name="connsiteX6" fmla="*/ 957471 w 1760552"/>
                  <a:gd name="connsiteY6" fmla="*/ 83510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57471 w 1760552"/>
                  <a:gd name="connsiteY6" fmla="*/ 83510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983272 w 1760552"/>
                  <a:gd name="connsiteY10" fmla="*/ 53320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4327 h 994285"/>
                  <a:gd name="connsiteX1" fmla="*/ 0 w 1760552"/>
                  <a:gd name="connsiteY1" fmla="*/ 624155 h 994285"/>
                  <a:gd name="connsiteX2" fmla="*/ 809502 w 1760552"/>
                  <a:gd name="connsiteY2" fmla="*/ 83156 h 994285"/>
                  <a:gd name="connsiteX3" fmla="*/ 480558 w 1760552"/>
                  <a:gd name="connsiteY3" fmla="*/ 789125 h 994285"/>
                  <a:gd name="connsiteX4" fmla="*/ 871622 w 1760552"/>
                  <a:gd name="connsiteY4" fmla="*/ 89535 h 994285"/>
                  <a:gd name="connsiteX5" fmla="*/ 854104 w 1760552"/>
                  <a:gd name="connsiteY5" fmla="*/ 994285 h 994285"/>
                  <a:gd name="connsiteX6" fmla="*/ 912227 w 1760552"/>
                  <a:gd name="connsiteY6" fmla="*/ 61643 h 994285"/>
                  <a:gd name="connsiteX7" fmla="*/ 1079329 w 1760552"/>
                  <a:gd name="connsiteY7" fmla="*/ 976002 h 994285"/>
                  <a:gd name="connsiteX8" fmla="*/ 958485 w 1760552"/>
                  <a:gd name="connsiteY8" fmla="*/ 71168 h 994285"/>
                  <a:gd name="connsiteX9" fmla="*/ 1657186 w 1760552"/>
                  <a:gd name="connsiteY9" fmla="*/ 755746 h 994285"/>
                  <a:gd name="connsiteX10" fmla="*/ 983272 w 1760552"/>
                  <a:gd name="connsiteY10" fmla="*/ 57647 h 994285"/>
                  <a:gd name="connsiteX11" fmla="*/ 1760552 w 1760552"/>
                  <a:gd name="connsiteY11" fmla="*/ 207106 h 994285"/>
                  <a:gd name="connsiteX12" fmla="*/ 907339 w 1760552"/>
                  <a:gd name="connsiteY12" fmla="*/ 0 h 994285"/>
                  <a:gd name="connsiteX13" fmla="*/ 867583 w 1760552"/>
                  <a:gd name="connsiteY13" fmla="*/ 4327 h 994285"/>
                  <a:gd name="connsiteX0" fmla="*/ 867583 w 1769068"/>
                  <a:gd name="connsiteY0" fmla="*/ 4327 h 994285"/>
                  <a:gd name="connsiteX1" fmla="*/ 0 w 1769068"/>
                  <a:gd name="connsiteY1" fmla="*/ 624155 h 994285"/>
                  <a:gd name="connsiteX2" fmla="*/ 809502 w 1769068"/>
                  <a:gd name="connsiteY2" fmla="*/ 83156 h 994285"/>
                  <a:gd name="connsiteX3" fmla="*/ 480558 w 1769068"/>
                  <a:gd name="connsiteY3" fmla="*/ 789125 h 994285"/>
                  <a:gd name="connsiteX4" fmla="*/ 871622 w 1769068"/>
                  <a:gd name="connsiteY4" fmla="*/ 89535 h 994285"/>
                  <a:gd name="connsiteX5" fmla="*/ 854104 w 1769068"/>
                  <a:gd name="connsiteY5" fmla="*/ 994285 h 994285"/>
                  <a:gd name="connsiteX6" fmla="*/ 912227 w 1769068"/>
                  <a:gd name="connsiteY6" fmla="*/ 61643 h 994285"/>
                  <a:gd name="connsiteX7" fmla="*/ 1079329 w 1769068"/>
                  <a:gd name="connsiteY7" fmla="*/ 976002 h 994285"/>
                  <a:gd name="connsiteX8" fmla="*/ 958485 w 1769068"/>
                  <a:gd name="connsiteY8" fmla="*/ 71168 h 994285"/>
                  <a:gd name="connsiteX9" fmla="*/ 1657186 w 1769068"/>
                  <a:gd name="connsiteY9" fmla="*/ 755746 h 994285"/>
                  <a:gd name="connsiteX10" fmla="*/ 983272 w 1769068"/>
                  <a:gd name="connsiteY10" fmla="*/ 57647 h 994285"/>
                  <a:gd name="connsiteX11" fmla="*/ 1760552 w 1769068"/>
                  <a:gd name="connsiteY11" fmla="*/ 207106 h 994285"/>
                  <a:gd name="connsiteX12" fmla="*/ 1381208 w 1769068"/>
                  <a:gd name="connsiteY12" fmla="*/ 97632 h 994285"/>
                  <a:gd name="connsiteX13" fmla="*/ 907339 w 1769068"/>
                  <a:gd name="connsiteY13" fmla="*/ 0 h 994285"/>
                  <a:gd name="connsiteX14" fmla="*/ 867583 w 1769068"/>
                  <a:gd name="connsiteY14" fmla="*/ 4327 h 994285"/>
                  <a:gd name="connsiteX0" fmla="*/ 867583 w 1731999"/>
                  <a:gd name="connsiteY0" fmla="*/ 4327 h 994285"/>
                  <a:gd name="connsiteX1" fmla="*/ 0 w 1731999"/>
                  <a:gd name="connsiteY1" fmla="*/ 624155 h 994285"/>
                  <a:gd name="connsiteX2" fmla="*/ 809502 w 1731999"/>
                  <a:gd name="connsiteY2" fmla="*/ 83156 h 994285"/>
                  <a:gd name="connsiteX3" fmla="*/ 480558 w 1731999"/>
                  <a:gd name="connsiteY3" fmla="*/ 789125 h 994285"/>
                  <a:gd name="connsiteX4" fmla="*/ 871622 w 1731999"/>
                  <a:gd name="connsiteY4" fmla="*/ 89535 h 994285"/>
                  <a:gd name="connsiteX5" fmla="*/ 854104 w 1731999"/>
                  <a:gd name="connsiteY5" fmla="*/ 994285 h 994285"/>
                  <a:gd name="connsiteX6" fmla="*/ 912227 w 1731999"/>
                  <a:gd name="connsiteY6" fmla="*/ 61643 h 994285"/>
                  <a:gd name="connsiteX7" fmla="*/ 1079329 w 1731999"/>
                  <a:gd name="connsiteY7" fmla="*/ 976002 h 994285"/>
                  <a:gd name="connsiteX8" fmla="*/ 958485 w 1731999"/>
                  <a:gd name="connsiteY8" fmla="*/ 71168 h 994285"/>
                  <a:gd name="connsiteX9" fmla="*/ 1657186 w 1731999"/>
                  <a:gd name="connsiteY9" fmla="*/ 755746 h 994285"/>
                  <a:gd name="connsiteX10" fmla="*/ 983272 w 1731999"/>
                  <a:gd name="connsiteY10" fmla="*/ 57647 h 994285"/>
                  <a:gd name="connsiteX11" fmla="*/ 1722452 w 1731999"/>
                  <a:gd name="connsiteY11" fmla="*/ 388081 h 994285"/>
                  <a:gd name="connsiteX12" fmla="*/ 1381208 w 1731999"/>
                  <a:gd name="connsiteY12" fmla="*/ 97632 h 994285"/>
                  <a:gd name="connsiteX13" fmla="*/ 907339 w 1731999"/>
                  <a:gd name="connsiteY13" fmla="*/ 0 h 994285"/>
                  <a:gd name="connsiteX14" fmla="*/ 867583 w 1731999"/>
                  <a:gd name="connsiteY14" fmla="*/ 4327 h 994285"/>
                  <a:gd name="connsiteX0" fmla="*/ 867583 w 1731999"/>
                  <a:gd name="connsiteY0" fmla="*/ 4327 h 994285"/>
                  <a:gd name="connsiteX1" fmla="*/ 0 w 1731999"/>
                  <a:gd name="connsiteY1" fmla="*/ 624155 h 994285"/>
                  <a:gd name="connsiteX2" fmla="*/ 809502 w 1731999"/>
                  <a:gd name="connsiteY2" fmla="*/ 83156 h 994285"/>
                  <a:gd name="connsiteX3" fmla="*/ 480558 w 1731999"/>
                  <a:gd name="connsiteY3" fmla="*/ 789125 h 994285"/>
                  <a:gd name="connsiteX4" fmla="*/ 871622 w 1731999"/>
                  <a:gd name="connsiteY4" fmla="*/ 89535 h 994285"/>
                  <a:gd name="connsiteX5" fmla="*/ 854104 w 1731999"/>
                  <a:gd name="connsiteY5" fmla="*/ 994285 h 994285"/>
                  <a:gd name="connsiteX6" fmla="*/ 912227 w 1731999"/>
                  <a:gd name="connsiteY6" fmla="*/ 61643 h 994285"/>
                  <a:gd name="connsiteX7" fmla="*/ 1079329 w 1731999"/>
                  <a:gd name="connsiteY7" fmla="*/ 976002 h 994285"/>
                  <a:gd name="connsiteX8" fmla="*/ 958485 w 1731999"/>
                  <a:gd name="connsiteY8" fmla="*/ 71168 h 994285"/>
                  <a:gd name="connsiteX9" fmla="*/ 1657186 w 1731999"/>
                  <a:gd name="connsiteY9" fmla="*/ 755746 h 994285"/>
                  <a:gd name="connsiteX10" fmla="*/ 983272 w 1731999"/>
                  <a:gd name="connsiteY10" fmla="*/ 57647 h 994285"/>
                  <a:gd name="connsiteX11" fmla="*/ 1722452 w 1731999"/>
                  <a:gd name="connsiteY11" fmla="*/ 388081 h 994285"/>
                  <a:gd name="connsiteX12" fmla="*/ 1381208 w 1731999"/>
                  <a:gd name="connsiteY12" fmla="*/ 97632 h 994285"/>
                  <a:gd name="connsiteX13" fmla="*/ 907339 w 1731999"/>
                  <a:gd name="connsiteY13" fmla="*/ 0 h 994285"/>
                  <a:gd name="connsiteX14" fmla="*/ 867583 w 1731999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33570 w 1722452"/>
                  <a:gd name="connsiteY12" fmla="*/ 61914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71670 w 1722452"/>
                  <a:gd name="connsiteY12" fmla="*/ 64295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71670 w 1722452"/>
                  <a:gd name="connsiteY12" fmla="*/ 64295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71670 w 1722452"/>
                  <a:gd name="connsiteY12" fmla="*/ 64295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528722 w 1722452"/>
                  <a:gd name="connsiteY1" fmla="*/ 200026 h 994285"/>
                  <a:gd name="connsiteX2" fmla="*/ 0 w 1722452"/>
                  <a:gd name="connsiteY2" fmla="*/ 624155 h 994285"/>
                  <a:gd name="connsiteX3" fmla="*/ 809502 w 1722452"/>
                  <a:gd name="connsiteY3" fmla="*/ 83156 h 994285"/>
                  <a:gd name="connsiteX4" fmla="*/ 480558 w 1722452"/>
                  <a:gd name="connsiteY4" fmla="*/ 789125 h 994285"/>
                  <a:gd name="connsiteX5" fmla="*/ 871622 w 1722452"/>
                  <a:gd name="connsiteY5" fmla="*/ 89535 h 994285"/>
                  <a:gd name="connsiteX6" fmla="*/ 854104 w 1722452"/>
                  <a:gd name="connsiteY6" fmla="*/ 994285 h 994285"/>
                  <a:gd name="connsiteX7" fmla="*/ 912227 w 1722452"/>
                  <a:gd name="connsiteY7" fmla="*/ 61643 h 994285"/>
                  <a:gd name="connsiteX8" fmla="*/ 1079329 w 1722452"/>
                  <a:gd name="connsiteY8" fmla="*/ 976002 h 994285"/>
                  <a:gd name="connsiteX9" fmla="*/ 958485 w 1722452"/>
                  <a:gd name="connsiteY9" fmla="*/ 71168 h 994285"/>
                  <a:gd name="connsiteX10" fmla="*/ 1657186 w 1722452"/>
                  <a:gd name="connsiteY10" fmla="*/ 755746 h 994285"/>
                  <a:gd name="connsiteX11" fmla="*/ 983272 w 1722452"/>
                  <a:gd name="connsiteY11" fmla="*/ 57647 h 994285"/>
                  <a:gd name="connsiteX12" fmla="*/ 1722452 w 1722452"/>
                  <a:gd name="connsiteY12" fmla="*/ 388081 h 994285"/>
                  <a:gd name="connsiteX13" fmla="*/ 1271670 w 1722452"/>
                  <a:gd name="connsiteY13" fmla="*/ 64295 h 994285"/>
                  <a:gd name="connsiteX14" fmla="*/ 907339 w 1722452"/>
                  <a:gd name="connsiteY14" fmla="*/ 0 h 994285"/>
                  <a:gd name="connsiteX15" fmla="*/ 867583 w 1722452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64415 w 1465277"/>
                  <a:gd name="connsiteY4" fmla="*/ 411957 h 994285"/>
                  <a:gd name="connsiteX5" fmla="*/ 223383 w 1465277"/>
                  <a:gd name="connsiteY5" fmla="*/ 789125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64415 w 1465277"/>
                  <a:gd name="connsiteY4" fmla="*/ 411957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694166 w 1465277"/>
                  <a:gd name="connsiteY10" fmla="*/ 85456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694166 w 1465277"/>
                  <a:gd name="connsiteY10" fmla="*/ 85456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694166 w 1465277"/>
                  <a:gd name="connsiteY10" fmla="*/ 85456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14495 w 1365264"/>
                  <a:gd name="connsiteY15" fmla="*/ 64295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40689 w 1365264"/>
                  <a:gd name="connsiteY15" fmla="*/ 154782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40689 w 1365264"/>
                  <a:gd name="connsiteY15" fmla="*/ 154782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40689 w 1365264"/>
                  <a:gd name="connsiteY15" fmla="*/ 154782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36689" h="994285">
                    <a:moveTo>
                      <a:pt x="610408" y="4327"/>
                    </a:moveTo>
                    <a:cubicBezTo>
                      <a:pt x="472847" y="67178"/>
                      <a:pt x="366245" y="132412"/>
                      <a:pt x="271547" y="200026"/>
                    </a:cubicBezTo>
                    <a:cubicBezTo>
                      <a:pt x="122294" y="321559"/>
                      <a:pt x="56385" y="478810"/>
                      <a:pt x="0" y="612249"/>
                    </a:cubicBezTo>
                    <a:cubicBezTo>
                      <a:pt x="183315" y="292215"/>
                      <a:pt x="288049" y="219833"/>
                      <a:pt x="552327" y="83156"/>
                    </a:cubicBezTo>
                    <a:cubicBezTo>
                      <a:pt x="502390" y="190375"/>
                      <a:pt x="431021" y="252351"/>
                      <a:pt x="381084" y="359570"/>
                    </a:cubicBezTo>
                    <a:cubicBezTo>
                      <a:pt x="302324" y="527361"/>
                      <a:pt x="309287" y="695153"/>
                      <a:pt x="309108" y="862944"/>
                    </a:cubicBezTo>
                    <a:cubicBezTo>
                      <a:pt x="353738" y="421785"/>
                      <a:pt x="395985" y="387819"/>
                      <a:pt x="602540" y="89535"/>
                    </a:cubicBezTo>
                    <a:cubicBezTo>
                      <a:pt x="600670" y="391118"/>
                      <a:pt x="598799" y="692702"/>
                      <a:pt x="596929" y="994285"/>
                    </a:cubicBezTo>
                    <a:lnTo>
                      <a:pt x="655052" y="61643"/>
                    </a:lnTo>
                    <a:lnTo>
                      <a:pt x="822154" y="976002"/>
                    </a:lnTo>
                    <a:cubicBezTo>
                      <a:pt x="795367" y="677566"/>
                      <a:pt x="749528" y="386274"/>
                      <a:pt x="694166" y="85456"/>
                    </a:cubicBezTo>
                    <a:cubicBezTo>
                      <a:pt x="886585" y="246974"/>
                      <a:pt x="1079004" y="544222"/>
                      <a:pt x="1171411" y="784321"/>
                    </a:cubicBezTo>
                    <a:cubicBezTo>
                      <a:pt x="1123869" y="610193"/>
                      <a:pt x="1042989" y="450353"/>
                      <a:pt x="950203" y="302419"/>
                    </a:cubicBezTo>
                    <a:lnTo>
                      <a:pt x="726097" y="57647"/>
                    </a:lnTo>
                    <a:cubicBezTo>
                      <a:pt x="1017734" y="120167"/>
                      <a:pt x="1137920" y="249362"/>
                      <a:pt x="1336689" y="554769"/>
                    </a:cubicBezTo>
                    <a:cubicBezTo>
                      <a:pt x="1254183" y="407842"/>
                      <a:pt x="1180510" y="277406"/>
                      <a:pt x="1040689" y="154782"/>
                    </a:cubicBezTo>
                    <a:cubicBezTo>
                      <a:pt x="922299" y="84545"/>
                      <a:pt x="732196" y="16741"/>
                      <a:pt x="650164" y="0"/>
                    </a:cubicBezTo>
                    <a:lnTo>
                      <a:pt x="610408" y="43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Freeform 10"/>
              <p:cNvSpPr/>
              <p:nvPr/>
            </p:nvSpPr>
            <p:spPr>
              <a:xfrm rot="3110647" flipH="1">
                <a:off x="3717171" y="5218156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Freeform 80"/>
              <p:cNvSpPr/>
              <p:nvPr/>
            </p:nvSpPr>
            <p:spPr>
              <a:xfrm rot="1873218">
                <a:off x="3899211" y="4959482"/>
                <a:ext cx="418104" cy="698519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Freeform 82"/>
              <p:cNvSpPr/>
              <p:nvPr/>
            </p:nvSpPr>
            <p:spPr>
              <a:xfrm rot="1318805" flipH="1">
                <a:off x="3985361" y="5642449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Freeform 83"/>
              <p:cNvSpPr/>
              <p:nvPr/>
            </p:nvSpPr>
            <p:spPr>
              <a:xfrm rot="256526" flipH="1">
                <a:off x="4263309" y="5368142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Freeform 84"/>
              <p:cNvSpPr/>
              <p:nvPr/>
            </p:nvSpPr>
            <p:spPr>
              <a:xfrm rot="1453040">
                <a:off x="4062935" y="5244480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Freeform 85"/>
              <p:cNvSpPr/>
              <p:nvPr/>
            </p:nvSpPr>
            <p:spPr>
              <a:xfrm rot="20428859">
                <a:off x="4767467" y="5833485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Freeform 86"/>
              <p:cNvSpPr/>
              <p:nvPr/>
            </p:nvSpPr>
            <p:spPr>
              <a:xfrm rot="17799804" flipH="1">
                <a:off x="5152765" y="5114915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Freeform 87"/>
              <p:cNvSpPr/>
              <p:nvPr/>
            </p:nvSpPr>
            <p:spPr>
              <a:xfrm rot="16678242">
                <a:off x="4939097" y="5389893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Freeform 88"/>
              <p:cNvSpPr/>
              <p:nvPr/>
            </p:nvSpPr>
            <p:spPr>
              <a:xfrm rot="1953358" flipH="1">
                <a:off x="4353854" y="5871794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" name="Freeform 89"/>
              <p:cNvSpPr/>
              <p:nvPr/>
            </p:nvSpPr>
            <p:spPr>
              <a:xfrm rot="1953358" flipH="1">
                <a:off x="4844391" y="5745770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" name="Freeform 90"/>
              <p:cNvSpPr/>
              <p:nvPr/>
            </p:nvSpPr>
            <p:spPr>
              <a:xfrm rot="18020636">
                <a:off x="4841110" y="5178289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Freeform 91"/>
              <p:cNvSpPr/>
              <p:nvPr/>
            </p:nvSpPr>
            <p:spPr>
              <a:xfrm rot="19439538">
                <a:off x="4676160" y="5405253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Freeform 92"/>
              <p:cNvSpPr/>
              <p:nvPr/>
            </p:nvSpPr>
            <p:spPr>
              <a:xfrm rot="19439538">
                <a:off x="4307184" y="5646390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Freeform 93"/>
              <p:cNvSpPr/>
              <p:nvPr/>
            </p:nvSpPr>
            <p:spPr>
              <a:xfrm rot="20887601">
                <a:off x="3764972" y="5637027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Freeform 94"/>
              <p:cNvSpPr/>
              <p:nvPr/>
            </p:nvSpPr>
            <p:spPr>
              <a:xfrm rot="19308419">
                <a:off x="4084919" y="5986007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Freeform 95"/>
              <p:cNvSpPr/>
              <p:nvPr/>
            </p:nvSpPr>
            <p:spPr>
              <a:xfrm rot="915568">
                <a:off x="4293387" y="5851911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Freeform 96"/>
              <p:cNvSpPr/>
              <p:nvPr/>
            </p:nvSpPr>
            <p:spPr>
              <a:xfrm rot="900000">
                <a:off x="4521018" y="5337147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" name="Freeform 97"/>
              <p:cNvSpPr/>
              <p:nvPr/>
            </p:nvSpPr>
            <p:spPr>
              <a:xfrm rot="445708">
                <a:off x="4459130" y="5286022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" name="Freeform 98"/>
              <p:cNvSpPr/>
              <p:nvPr/>
            </p:nvSpPr>
            <p:spPr>
              <a:xfrm rot="20467473" flipH="1">
                <a:off x="5291069" y="5545339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Freeform 99"/>
              <p:cNvSpPr/>
              <p:nvPr/>
            </p:nvSpPr>
            <p:spPr>
              <a:xfrm rot="20467473" flipH="1">
                <a:off x="5118257" y="5846033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Freeform 100"/>
              <p:cNvSpPr/>
              <p:nvPr/>
            </p:nvSpPr>
            <p:spPr>
              <a:xfrm rot="1132527">
                <a:off x="3832653" y="5882362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" name="그룹 4"/>
            <p:cNvGrpSpPr/>
            <p:nvPr/>
          </p:nvGrpSpPr>
          <p:grpSpPr>
            <a:xfrm>
              <a:off x="4353932" y="1576646"/>
              <a:ext cx="3427951" cy="3409730"/>
              <a:chOff x="4276854" y="1647556"/>
              <a:chExt cx="3528392" cy="3509637"/>
            </a:xfrm>
          </p:grpSpPr>
          <p:sp>
            <p:nvSpPr>
              <p:cNvPr id="9" name="Rounded Rectangle 50"/>
              <p:cNvSpPr/>
              <p:nvPr/>
            </p:nvSpPr>
            <p:spPr>
              <a:xfrm>
                <a:off x="5935814" y="1751747"/>
                <a:ext cx="288032" cy="219815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0" name="Group 92"/>
              <p:cNvGrpSpPr/>
              <p:nvPr/>
            </p:nvGrpSpPr>
            <p:grpSpPr>
              <a:xfrm>
                <a:off x="4276854" y="1647556"/>
                <a:ext cx="3528392" cy="3509637"/>
                <a:chOff x="2555776" y="2420888"/>
                <a:chExt cx="3960440" cy="3237510"/>
              </a:xfrm>
            </p:grpSpPr>
            <p:grpSp>
              <p:nvGrpSpPr>
                <p:cNvPr id="17" name="Group 99"/>
                <p:cNvGrpSpPr/>
                <p:nvPr/>
              </p:nvGrpSpPr>
              <p:grpSpPr>
                <a:xfrm>
                  <a:off x="2771800" y="3938689"/>
                  <a:ext cx="1802976" cy="1296143"/>
                  <a:chOff x="2860082" y="2814998"/>
                  <a:chExt cx="1711918" cy="1294233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3" name="Freeform 76"/>
                  <p:cNvSpPr/>
                  <p:nvPr/>
                </p:nvSpPr>
                <p:spPr bwMode="auto">
                  <a:xfrm>
                    <a:off x="2860082" y="285776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34" name="Freeform 16"/>
                  <p:cNvSpPr/>
                  <p:nvPr/>
                </p:nvSpPr>
                <p:spPr bwMode="auto">
                  <a:xfrm>
                    <a:off x="2860082" y="2814998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5"/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</p:grpSp>
            <p:grpSp>
              <p:nvGrpSpPr>
                <p:cNvPr id="18" name="Group 100"/>
                <p:cNvGrpSpPr/>
                <p:nvPr/>
              </p:nvGrpSpPr>
              <p:grpSpPr>
                <a:xfrm flipH="1">
                  <a:off x="4574776" y="4406927"/>
                  <a:ext cx="1437384" cy="1251471"/>
                  <a:chOff x="2860082" y="2834525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1" name="Freeform 74"/>
                  <p:cNvSpPr/>
                  <p:nvPr/>
                </p:nvSpPr>
                <p:spPr bwMode="auto">
                  <a:xfrm>
                    <a:off x="2860082" y="2877288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32" name="Freeform 16"/>
                  <p:cNvSpPr/>
                  <p:nvPr/>
                </p:nvSpPr>
                <p:spPr bwMode="auto">
                  <a:xfrm>
                    <a:off x="2860082" y="2834525"/>
                    <a:ext cx="1711918" cy="1251469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2"/>
                      </a:gs>
                      <a:gs pos="100000">
                        <a:schemeClr val="accent2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</p:grpSp>
            <p:grpSp>
              <p:nvGrpSpPr>
                <p:cNvPr id="19" name="Group 101"/>
                <p:cNvGrpSpPr/>
                <p:nvPr/>
              </p:nvGrpSpPr>
              <p:grpSpPr>
                <a:xfrm>
                  <a:off x="2555776" y="3067050"/>
                  <a:ext cx="2019000" cy="1440160"/>
                  <a:chOff x="2860082" y="2268017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9" name="Freeform 72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  <p:sp>
                <p:nvSpPr>
                  <p:cNvPr id="30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6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</p:grpSp>
            <p:grpSp>
              <p:nvGrpSpPr>
                <p:cNvPr id="20" name="Group 102"/>
                <p:cNvGrpSpPr/>
                <p:nvPr/>
              </p:nvGrpSpPr>
              <p:grpSpPr>
                <a:xfrm flipH="1">
                  <a:off x="4574776" y="3579961"/>
                  <a:ext cx="1656184" cy="1294234"/>
                  <a:chOff x="2860082" y="2268017"/>
                  <a:chExt cx="1711918" cy="1294234"/>
                </a:xfrm>
                <a:gradFill>
                  <a:gsLst>
                    <a:gs pos="77000">
                      <a:schemeClr val="bg1"/>
                    </a:gs>
                    <a:gs pos="100000">
                      <a:schemeClr val="bg1">
                        <a:lumMod val="64000"/>
                      </a:schemeClr>
                    </a:gs>
                  </a:gsLst>
                  <a:lin ang="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7" name="Freeform 70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  <p:sp>
                <p:nvSpPr>
                  <p:cNvPr id="28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</p:grpSp>
            <p:grpSp>
              <p:nvGrpSpPr>
                <p:cNvPr id="21" name="Group 103"/>
                <p:cNvGrpSpPr/>
                <p:nvPr/>
              </p:nvGrpSpPr>
              <p:grpSpPr>
                <a:xfrm>
                  <a:off x="2860082" y="2420888"/>
                  <a:ext cx="1711918" cy="1294234"/>
                  <a:chOff x="2860082" y="2268017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5" name="Freeform 68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26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77000">
                        <a:schemeClr val="accent1"/>
                      </a:gs>
                      <a:gs pos="100000">
                        <a:schemeClr val="accent1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</p:grpSp>
            <p:grpSp>
              <p:nvGrpSpPr>
                <p:cNvPr id="22" name="Group 104"/>
                <p:cNvGrpSpPr/>
                <p:nvPr/>
              </p:nvGrpSpPr>
              <p:grpSpPr>
                <a:xfrm flipH="1">
                  <a:off x="4572000" y="2635002"/>
                  <a:ext cx="1944216" cy="1438250"/>
                  <a:chOff x="2860082" y="2268017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3" name="Freeform 66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24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4"/>
                      </a:gs>
                      <a:gs pos="100000">
                        <a:schemeClr val="accent4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</p:grpSp>
          </p:grpSp>
          <p:sp>
            <p:nvSpPr>
              <p:cNvPr id="11" name="Oval 7"/>
              <p:cNvSpPr/>
              <p:nvPr/>
            </p:nvSpPr>
            <p:spPr>
              <a:xfrm>
                <a:off x="4672730" y="2657367"/>
                <a:ext cx="375598" cy="493372"/>
              </a:xfrm>
              <a:custGeom>
                <a:avLst/>
                <a:gdLst/>
                <a:ahLst/>
                <a:cxnLst/>
                <a:rect l="l" t="t" r="r" b="b"/>
                <a:pathLst>
                  <a:path w="3025265" h="3973870">
                    <a:moveTo>
                      <a:pt x="1048235" y="955278"/>
                    </a:moveTo>
                    <a:cubicBezTo>
                      <a:pt x="1143886" y="955278"/>
                      <a:pt x="1221426" y="1089843"/>
                      <a:pt x="1221426" y="1255837"/>
                    </a:cubicBezTo>
                    <a:cubicBezTo>
                      <a:pt x="1221426" y="1421831"/>
                      <a:pt x="1143886" y="1556396"/>
                      <a:pt x="1048235" y="1556396"/>
                    </a:cubicBezTo>
                    <a:cubicBezTo>
                      <a:pt x="952584" y="1556396"/>
                      <a:pt x="875044" y="1421831"/>
                      <a:pt x="875044" y="1255837"/>
                    </a:cubicBezTo>
                    <a:cubicBezTo>
                      <a:pt x="875044" y="1089843"/>
                      <a:pt x="952584" y="955278"/>
                      <a:pt x="1048235" y="955278"/>
                    </a:cubicBezTo>
                    <a:close/>
                    <a:moveTo>
                      <a:pt x="805954" y="648071"/>
                    </a:moveTo>
                    <a:lnTo>
                      <a:pt x="805954" y="1853034"/>
                    </a:lnTo>
                    <a:cubicBezTo>
                      <a:pt x="805954" y="1947724"/>
                      <a:pt x="869395" y="2027597"/>
                      <a:pt x="956357" y="2051540"/>
                    </a:cubicBezTo>
                    <a:lnTo>
                      <a:pt x="956356" y="2473030"/>
                    </a:lnTo>
                    <a:cubicBezTo>
                      <a:pt x="956356" y="2523517"/>
                      <a:pt x="997284" y="2564445"/>
                      <a:pt x="1047771" y="2564445"/>
                    </a:cubicBezTo>
                    <a:cubicBezTo>
                      <a:pt x="1098258" y="2564445"/>
                      <a:pt x="1139186" y="2523517"/>
                      <a:pt x="1139186" y="2473030"/>
                    </a:cubicBezTo>
                    <a:lnTo>
                      <a:pt x="1139186" y="2051828"/>
                    </a:lnTo>
                    <a:cubicBezTo>
                      <a:pt x="1226618" y="2028173"/>
                      <a:pt x="1290517" y="1948066"/>
                      <a:pt x="1290517" y="1853034"/>
                    </a:cubicBezTo>
                    <a:lnTo>
                      <a:pt x="1290517" y="649328"/>
                    </a:lnTo>
                    <a:cubicBezTo>
                      <a:pt x="1740927" y="708507"/>
                      <a:pt x="2088232" y="1094132"/>
                      <a:pt x="2088232" y="1560875"/>
                    </a:cubicBezTo>
                    <a:lnTo>
                      <a:pt x="2088232" y="2137870"/>
                    </a:lnTo>
                    <a:lnTo>
                      <a:pt x="2088233" y="2137870"/>
                    </a:lnTo>
                    <a:lnTo>
                      <a:pt x="2088233" y="3055870"/>
                    </a:lnTo>
                    <a:cubicBezTo>
                      <a:pt x="2088233" y="3562867"/>
                      <a:pt x="1677230" y="3973870"/>
                      <a:pt x="1170233" y="3973870"/>
                    </a:cubicBezTo>
                    <a:lnTo>
                      <a:pt x="918001" y="3973870"/>
                    </a:lnTo>
                    <a:cubicBezTo>
                      <a:pt x="411004" y="3973870"/>
                      <a:pt x="1" y="3562867"/>
                      <a:pt x="1" y="3055870"/>
                    </a:cubicBezTo>
                    <a:lnTo>
                      <a:pt x="1" y="2152339"/>
                    </a:lnTo>
                    <a:lnTo>
                      <a:pt x="0" y="2152339"/>
                    </a:lnTo>
                    <a:lnTo>
                      <a:pt x="0" y="1560875"/>
                    </a:lnTo>
                    <a:cubicBezTo>
                      <a:pt x="0" y="1091278"/>
                      <a:pt x="351565" y="703794"/>
                      <a:pt x="805954" y="648071"/>
                    </a:cubicBezTo>
                    <a:close/>
                    <a:moveTo>
                      <a:pt x="1619797" y="91"/>
                    </a:moveTo>
                    <a:cubicBezTo>
                      <a:pt x="1732841" y="1988"/>
                      <a:pt x="1845389" y="33430"/>
                      <a:pt x="1945434" y="94215"/>
                    </a:cubicBezTo>
                    <a:cubicBezTo>
                      <a:pt x="2133478" y="208468"/>
                      <a:pt x="2249869" y="409692"/>
                      <a:pt x="2255221" y="627780"/>
                    </a:cubicBezTo>
                    <a:lnTo>
                      <a:pt x="2257891" y="627572"/>
                    </a:lnTo>
                    <a:cubicBezTo>
                      <a:pt x="2272309" y="812739"/>
                      <a:pt x="2385479" y="975734"/>
                      <a:pt x="2553934" y="1053951"/>
                    </a:cubicBezTo>
                    <a:cubicBezTo>
                      <a:pt x="2706200" y="1124651"/>
                      <a:pt x="2882234" y="1116149"/>
                      <a:pt x="3025265" y="1032491"/>
                    </a:cubicBezTo>
                    <a:lnTo>
                      <a:pt x="3025265" y="1181594"/>
                    </a:lnTo>
                    <a:cubicBezTo>
                      <a:pt x="2858744" y="1255002"/>
                      <a:pt x="2666516" y="1253932"/>
                      <a:pt x="2497514" y="1175460"/>
                    </a:cubicBezTo>
                    <a:cubicBezTo>
                      <a:pt x="2293602" y="1080779"/>
                      <a:pt x="2153951" y="887555"/>
                      <a:pt x="2128339" y="665512"/>
                    </a:cubicBezTo>
                    <a:lnTo>
                      <a:pt x="2122734" y="665324"/>
                    </a:lnTo>
                    <a:cubicBezTo>
                      <a:pt x="2128967" y="479701"/>
                      <a:pt x="2034597" y="305147"/>
                      <a:pt x="1875870" y="208708"/>
                    </a:cubicBezTo>
                    <a:cubicBezTo>
                      <a:pt x="1717143" y="112268"/>
                      <a:pt x="1518741" y="108938"/>
                      <a:pt x="1356867" y="199997"/>
                    </a:cubicBezTo>
                    <a:cubicBezTo>
                      <a:pt x="1194993" y="291056"/>
                      <a:pt x="1094818" y="462344"/>
                      <a:pt x="1094818" y="648071"/>
                    </a:cubicBezTo>
                    <a:lnTo>
                      <a:pt x="960849" y="648071"/>
                    </a:lnTo>
                    <a:cubicBezTo>
                      <a:pt x="960849" y="413945"/>
                      <a:pt x="1087128" y="198021"/>
                      <a:pt x="1291185" y="83234"/>
                    </a:cubicBezTo>
                    <a:cubicBezTo>
                      <a:pt x="1393213" y="25840"/>
                      <a:pt x="1506753" y="-1807"/>
                      <a:pt x="1619797" y="9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Trapezoid 10"/>
              <p:cNvSpPr>
                <a:spLocks noChangeAspect="1"/>
              </p:cNvSpPr>
              <p:nvPr/>
            </p:nvSpPr>
            <p:spPr>
              <a:xfrm>
                <a:off x="7018767" y="2157134"/>
                <a:ext cx="422158" cy="421663"/>
              </a:xfrm>
              <a:custGeom>
                <a:avLst/>
                <a:gdLst/>
                <a:ahLst/>
                <a:cxnLst/>
                <a:rect l="l" t="t" r="r" b="b"/>
                <a:pathLst>
                  <a:path w="3910377" h="3905794">
                    <a:moveTo>
                      <a:pt x="1" y="3797782"/>
                    </a:moveTo>
                    <a:lnTo>
                      <a:pt x="3910377" y="3797782"/>
                    </a:lnTo>
                    <a:lnTo>
                      <a:pt x="3910377" y="3905794"/>
                    </a:lnTo>
                    <a:lnTo>
                      <a:pt x="1" y="3905794"/>
                    </a:lnTo>
                    <a:close/>
                    <a:moveTo>
                      <a:pt x="1757257" y="3353296"/>
                    </a:moveTo>
                    <a:cubicBezTo>
                      <a:pt x="1690135" y="3353296"/>
                      <a:pt x="1635721" y="3407710"/>
                      <a:pt x="1635721" y="3474832"/>
                    </a:cubicBezTo>
                    <a:cubicBezTo>
                      <a:pt x="1635721" y="3541954"/>
                      <a:pt x="1690135" y="3596368"/>
                      <a:pt x="1757257" y="3596368"/>
                    </a:cubicBezTo>
                    <a:lnTo>
                      <a:pt x="2187409" y="3596368"/>
                    </a:lnTo>
                    <a:cubicBezTo>
                      <a:pt x="2254531" y="3596368"/>
                      <a:pt x="2308945" y="3541954"/>
                      <a:pt x="2308945" y="3474832"/>
                    </a:cubicBezTo>
                    <a:cubicBezTo>
                      <a:pt x="2308945" y="3407710"/>
                      <a:pt x="2254531" y="3353296"/>
                      <a:pt x="2187409" y="3353296"/>
                    </a:cubicBezTo>
                    <a:close/>
                    <a:moveTo>
                      <a:pt x="492288" y="2449553"/>
                    </a:moveTo>
                    <a:lnTo>
                      <a:pt x="472244" y="2517369"/>
                    </a:lnTo>
                    <a:lnTo>
                      <a:pt x="3438134" y="2517369"/>
                    </a:lnTo>
                    <a:lnTo>
                      <a:pt x="3418090" y="2449553"/>
                    </a:lnTo>
                    <a:close/>
                    <a:moveTo>
                      <a:pt x="432162" y="2249610"/>
                    </a:moveTo>
                    <a:lnTo>
                      <a:pt x="3478215" y="2249610"/>
                    </a:lnTo>
                    <a:lnTo>
                      <a:pt x="3910377" y="3711740"/>
                    </a:lnTo>
                    <a:lnTo>
                      <a:pt x="0" y="3711740"/>
                    </a:lnTo>
                    <a:close/>
                    <a:moveTo>
                      <a:pt x="1637280" y="544956"/>
                    </a:moveTo>
                    <a:cubicBezTo>
                      <a:pt x="1626413" y="544956"/>
                      <a:pt x="1615547" y="549102"/>
                      <a:pt x="1607256" y="557393"/>
                    </a:cubicBezTo>
                    <a:lnTo>
                      <a:pt x="796281" y="1368368"/>
                    </a:lnTo>
                    <a:cubicBezTo>
                      <a:pt x="779699" y="1384950"/>
                      <a:pt x="779699" y="1411834"/>
                      <a:pt x="796281" y="1428415"/>
                    </a:cubicBezTo>
                    <a:lnTo>
                      <a:pt x="825565" y="1457699"/>
                    </a:lnTo>
                    <a:cubicBezTo>
                      <a:pt x="842147" y="1474281"/>
                      <a:pt x="869031" y="1474281"/>
                      <a:pt x="885612" y="1457699"/>
                    </a:cubicBezTo>
                    <a:lnTo>
                      <a:pt x="1696588" y="646724"/>
                    </a:lnTo>
                    <a:cubicBezTo>
                      <a:pt x="1713169" y="630143"/>
                      <a:pt x="1713169" y="603258"/>
                      <a:pt x="1696588" y="586677"/>
                    </a:cubicBezTo>
                    <a:lnTo>
                      <a:pt x="1667304" y="557393"/>
                    </a:lnTo>
                    <a:cubicBezTo>
                      <a:pt x="1659013" y="549102"/>
                      <a:pt x="1648146" y="544956"/>
                      <a:pt x="1637280" y="544956"/>
                    </a:cubicBezTo>
                    <a:close/>
                    <a:moveTo>
                      <a:pt x="1372791" y="439020"/>
                    </a:moveTo>
                    <a:cubicBezTo>
                      <a:pt x="1361925" y="439020"/>
                      <a:pt x="1351058" y="443165"/>
                      <a:pt x="1342767" y="451456"/>
                    </a:cubicBezTo>
                    <a:lnTo>
                      <a:pt x="851745" y="942478"/>
                    </a:lnTo>
                    <a:cubicBezTo>
                      <a:pt x="835164" y="959060"/>
                      <a:pt x="835164" y="985944"/>
                      <a:pt x="851745" y="1002526"/>
                    </a:cubicBezTo>
                    <a:lnTo>
                      <a:pt x="881029" y="1031810"/>
                    </a:lnTo>
                    <a:cubicBezTo>
                      <a:pt x="897611" y="1048392"/>
                      <a:pt x="924495" y="1048392"/>
                      <a:pt x="941077" y="1031810"/>
                    </a:cubicBezTo>
                    <a:lnTo>
                      <a:pt x="1432099" y="540788"/>
                    </a:lnTo>
                    <a:cubicBezTo>
                      <a:pt x="1448681" y="524206"/>
                      <a:pt x="1448681" y="497322"/>
                      <a:pt x="1432099" y="480740"/>
                    </a:cubicBezTo>
                    <a:lnTo>
                      <a:pt x="1402815" y="451456"/>
                    </a:lnTo>
                    <a:cubicBezTo>
                      <a:pt x="1394524" y="443165"/>
                      <a:pt x="1383658" y="439020"/>
                      <a:pt x="1372791" y="439020"/>
                    </a:cubicBezTo>
                    <a:close/>
                    <a:moveTo>
                      <a:pt x="864042" y="270000"/>
                    </a:moveTo>
                    <a:lnTo>
                      <a:pt x="2945402" y="270000"/>
                    </a:lnTo>
                    <a:cubicBezTo>
                      <a:pt x="3094522" y="270000"/>
                      <a:pt x="3215407" y="390885"/>
                      <a:pt x="3215407" y="540005"/>
                    </a:cubicBezTo>
                    <a:lnTo>
                      <a:pt x="3215407" y="1619995"/>
                    </a:lnTo>
                    <a:cubicBezTo>
                      <a:pt x="3215407" y="1769115"/>
                      <a:pt x="3094522" y="1890000"/>
                      <a:pt x="2945402" y="1890000"/>
                    </a:cubicBezTo>
                    <a:lnTo>
                      <a:pt x="864042" y="1890000"/>
                    </a:lnTo>
                    <a:cubicBezTo>
                      <a:pt x="714922" y="1890000"/>
                      <a:pt x="594037" y="1769115"/>
                      <a:pt x="594037" y="1619995"/>
                    </a:cubicBezTo>
                    <a:lnTo>
                      <a:pt x="594037" y="540005"/>
                    </a:lnTo>
                    <a:cubicBezTo>
                      <a:pt x="594037" y="390885"/>
                      <a:pt x="714922" y="270000"/>
                      <a:pt x="864042" y="270000"/>
                    </a:cubicBezTo>
                    <a:close/>
                    <a:moveTo>
                      <a:pt x="804042" y="180000"/>
                    </a:moveTo>
                    <a:cubicBezTo>
                      <a:pt x="638353" y="180000"/>
                      <a:pt x="504036" y="314317"/>
                      <a:pt x="504036" y="480006"/>
                    </a:cubicBezTo>
                    <a:lnTo>
                      <a:pt x="504036" y="1679994"/>
                    </a:lnTo>
                    <a:cubicBezTo>
                      <a:pt x="504036" y="1845683"/>
                      <a:pt x="638353" y="1980000"/>
                      <a:pt x="804042" y="1980000"/>
                    </a:cubicBezTo>
                    <a:lnTo>
                      <a:pt x="3027043" y="1980000"/>
                    </a:lnTo>
                    <a:cubicBezTo>
                      <a:pt x="3192732" y="1980000"/>
                      <a:pt x="3327049" y="1845683"/>
                      <a:pt x="3327049" y="1679994"/>
                    </a:cubicBezTo>
                    <a:lnTo>
                      <a:pt x="3327049" y="480006"/>
                    </a:lnTo>
                    <a:cubicBezTo>
                      <a:pt x="3327049" y="314317"/>
                      <a:pt x="3192732" y="180000"/>
                      <a:pt x="3027043" y="180000"/>
                    </a:cubicBezTo>
                    <a:close/>
                    <a:moveTo>
                      <a:pt x="684043" y="0"/>
                    </a:moveTo>
                    <a:lnTo>
                      <a:pt x="3190330" y="0"/>
                    </a:lnTo>
                    <a:cubicBezTo>
                      <a:pt x="3389156" y="0"/>
                      <a:pt x="3550337" y="161181"/>
                      <a:pt x="3550337" y="360007"/>
                    </a:cubicBezTo>
                    <a:lnTo>
                      <a:pt x="3550337" y="1799993"/>
                    </a:lnTo>
                    <a:cubicBezTo>
                      <a:pt x="3550337" y="1998819"/>
                      <a:pt x="3389156" y="2160000"/>
                      <a:pt x="3190330" y="2160000"/>
                    </a:cubicBezTo>
                    <a:lnTo>
                      <a:pt x="684043" y="2160000"/>
                    </a:lnTo>
                    <a:cubicBezTo>
                      <a:pt x="485217" y="2160000"/>
                      <a:pt x="324036" y="1998819"/>
                      <a:pt x="324036" y="1799993"/>
                    </a:cubicBezTo>
                    <a:lnTo>
                      <a:pt x="324036" y="360007"/>
                    </a:lnTo>
                    <a:cubicBezTo>
                      <a:pt x="324036" y="161181"/>
                      <a:pt x="485217" y="0"/>
                      <a:pt x="6840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ounded Rectangle 12"/>
              <p:cNvSpPr>
                <a:spLocks noChangeAspect="1"/>
              </p:cNvSpPr>
              <p:nvPr/>
            </p:nvSpPr>
            <p:spPr>
              <a:xfrm>
                <a:off x="4889145" y="3611356"/>
                <a:ext cx="383310" cy="456783"/>
              </a:xfrm>
              <a:custGeom>
                <a:avLst/>
                <a:gdLst/>
                <a:ahLst/>
                <a:cxnLst/>
                <a:rect l="l" t="t" r="r" b="b"/>
                <a:pathLst>
                  <a:path w="3312367" h="3947283">
                    <a:moveTo>
                      <a:pt x="2537615" y="3705909"/>
                    </a:moveTo>
                    <a:cubicBezTo>
                      <a:pt x="2512344" y="3705909"/>
                      <a:pt x="2491857" y="3726396"/>
                      <a:pt x="2491857" y="3751667"/>
                    </a:cubicBezTo>
                    <a:cubicBezTo>
                      <a:pt x="2491857" y="3776938"/>
                      <a:pt x="2512344" y="3797425"/>
                      <a:pt x="2537615" y="3797425"/>
                    </a:cubicBezTo>
                    <a:lnTo>
                      <a:pt x="2762175" y="3797425"/>
                    </a:lnTo>
                    <a:cubicBezTo>
                      <a:pt x="2787446" y="3797425"/>
                      <a:pt x="2807933" y="3776938"/>
                      <a:pt x="2807933" y="3751667"/>
                    </a:cubicBezTo>
                    <a:cubicBezTo>
                      <a:pt x="2807933" y="3726396"/>
                      <a:pt x="2787446" y="3705909"/>
                      <a:pt x="2762175" y="3705909"/>
                    </a:cubicBezTo>
                    <a:close/>
                    <a:moveTo>
                      <a:pt x="1141114" y="3408594"/>
                    </a:moveTo>
                    <a:cubicBezTo>
                      <a:pt x="1097903" y="3408594"/>
                      <a:pt x="1062874" y="3443623"/>
                      <a:pt x="1062874" y="3486834"/>
                    </a:cubicBezTo>
                    <a:cubicBezTo>
                      <a:pt x="1062874" y="3530045"/>
                      <a:pt x="1097903" y="3565073"/>
                      <a:pt x="1141114" y="3565073"/>
                    </a:cubicBezTo>
                    <a:lnTo>
                      <a:pt x="1525078" y="3565074"/>
                    </a:lnTo>
                    <a:cubicBezTo>
                      <a:pt x="1568289" y="3565074"/>
                      <a:pt x="1603318" y="3530045"/>
                      <a:pt x="1603318" y="3486834"/>
                    </a:cubicBezTo>
                    <a:lnTo>
                      <a:pt x="1603319" y="3486834"/>
                    </a:lnTo>
                    <a:cubicBezTo>
                      <a:pt x="1603319" y="3443623"/>
                      <a:pt x="1568290" y="3408594"/>
                      <a:pt x="1525079" y="3408594"/>
                    </a:cubicBezTo>
                    <a:close/>
                    <a:moveTo>
                      <a:pt x="2129393" y="1705414"/>
                    </a:moveTo>
                    <a:lnTo>
                      <a:pt x="2129393" y="3580170"/>
                    </a:lnTo>
                    <a:lnTo>
                      <a:pt x="3126216" y="3580170"/>
                    </a:lnTo>
                    <a:lnTo>
                      <a:pt x="3126216" y="1705414"/>
                    </a:lnTo>
                    <a:close/>
                    <a:moveTo>
                      <a:pt x="2481193" y="1533789"/>
                    </a:moveTo>
                    <a:cubicBezTo>
                      <a:pt x="2462682" y="1533789"/>
                      <a:pt x="2447676" y="1548795"/>
                      <a:pt x="2447676" y="1567306"/>
                    </a:cubicBezTo>
                    <a:lnTo>
                      <a:pt x="2447676" y="1572258"/>
                    </a:lnTo>
                    <a:cubicBezTo>
                      <a:pt x="2447676" y="1590769"/>
                      <a:pt x="2462682" y="1605775"/>
                      <a:pt x="2481193" y="1605775"/>
                    </a:cubicBezTo>
                    <a:lnTo>
                      <a:pt x="2774415" y="1605775"/>
                    </a:lnTo>
                    <a:cubicBezTo>
                      <a:pt x="2792926" y="1605775"/>
                      <a:pt x="2807932" y="1590769"/>
                      <a:pt x="2807932" y="1572258"/>
                    </a:cubicBezTo>
                    <a:lnTo>
                      <a:pt x="2807932" y="1567306"/>
                    </a:lnTo>
                    <a:cubicBezTo>
                      <a:pt x="2807932" y="1548795"/>
                      <a:pt x="2792926" y="1533789"/>
                      <a:pt x="2774415" y="1533789"/>
                    </a:cubicBezTo>
                    <a:close/>
                    <a:moveTo>
                      <a:pt x="2113478" y="1418392"/>
                    </a:moveTo>
                    <a:lnTo>
                      <a:pt x="3142130" y="1418392"/>
                    </a:lnTo>
                    <a:cubicBezTo>
                      <a:pt x="3236149" y="1418392"/>
                      <a:pt x="3312367" y="1494610"/>
                      <a:pt x="3312367" y="1588629"/>
                    </a:cubicBezTo>
                    <a:lnTo>
                      <a:pt x="3312367" y="3777046"/>
                    </a:lnTo>
                    <a:cubicBezTo>
                      <a:pt x="3312367" y="3871065"/>
                      <a:pt x="3236149" y="3947283"/>
                      <a:pt x="3142130" y="3947283"/>
                    </a:cubicBezTo>
                    <a:lnTo>
                      <a:pt x="2113478" y="3947283"/>
                    </a:lnTo>
                    <a:cubicBezTo>
                      <a:pt x="2019459" y="3947283"/>
                      <a:pt x="1943241" y="3871065"/>
                      <a:pt x="1943241" y="3777046"/>
                    </a:cubicBezTo>
                    <a:lnTo>
                      <a:pt x="1943241" y="1588629"/>
                    </a:lnTo>
                    <a:cubicBezTo>
                      <a:pt x="1943241" y="1494610"/>
                      <a:pt x="2019459" y="1418392"/>
                      <a:pt x="2113478" y="1418392"/>
                    </a:cubicBezTo>
                    <a:close/>
                    <a:moveTo>
                      <a:pt x="1006317" y="157391"/>
                    </a:moveTo>
                    <a:cubicBezTo>
                      <a:pt x="987806" y="157391"/>
                      <a:pt x="972800" y="172397"/>
                      <a:pt x="972800" y="190908"/>
                    </a:cubicBezTo>
                    <a:lnTo>
                      <a:pt x="972800" y="195860"/>
                    </a:lnTo>
                    <a:cubicBezTo>
                      <a:pt x="972800" y="214371"/>
                      <a:pt x="987806" y="229377"/>
                      <a:pt x="1006317" y="229377"/>
                    </a:cubicBezTo>
                    <a:lnTo>
                      <a:pt x="1659876" y="229377"/>
                    </a:lnTo>
                    <a:cubicBezTo>
                      <a:pt x="1678387" y="229377"/>
                      <a:pt x="1693393" y="214371"/>
                      <a:pt x="1693393" y="195860"/>
                    </a:cubicBezTo>
                    <a:lnTo>
                      <a:pt x="1693393" y="190908"/>
                    </a:lnTo>
                    <a:cubicBezTo>
                      <a:pt x="1693393" y="172397"/>
                      <a:pt x="1678387" y="157391"/>
                      <a:pt x="1659876" y="157391"/>
                    </a:cubicBezTo>
                    <a:close/>
                    <a:moveTo>
                      <a:pt x="264780" y="0"/>
                    </a:moveTo>
                    <a:lnTo>
                      <a:pt x="2401413" y="0"/>
                    </a:lnTo>
                    <a:cubicBezTo>
                      <a:pt x="2547647" y="0"/>
                      <a:pt x="2666193" y="118546"/>
                      <a:pt x="2666193" y="264780"/>
                    </a:cubicBezTo>
                    <a:lnTo>
                      <a:pt x="2666193" y="1345374"/>
                    </a:lnTo>
                    <a:lnTo>
                      <a:pt x="2369517" y="1345374"/>
                    </a:lnTo>
                    <a:lnTo>
                      <a:pt x="2369517" y="366783"/>
                    </a:lnTo>
                    <a:lnTo>
                      <a:pt x="296676" y="366783"/>
                    </a:lnTo>
                    <a:lnTo>
                      <a:pt x="296676" y="3219873"/>
                    </a:lnTo>
                    <a:lnTo>
                      <a:pt x="1867527" y="3219873"/>
                    </a:lnTo>
                    <a:lnTo>
                      <a:pt x="1867527" y="3778374"/>
                    </a:lnTo>
                    <a:lnTo>
                      <a:pt x="264780" y="3778374"/>
                    </a:lnTo>
                    <a:cubicBezTo>
                      <a:pt x="118546" y="3778374"/>
                      <a:pt x="0" y="3659828"/>
                      <a:pt x="0" y="3513594"/>
                    </a:cubicBezTo>
                    <a:lnTo>
                      <a:pt x="0" y="264780"/>
                    </a:lnTo>
                    <a:cubicBezTo>
                      <a:pt x="0" y="118546"/>
                      <a:pt x="118546" y="0"/>
                      <a:pt x="264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Rounded Rectangle 1"/>
              <p:cNvSpPr>
                <a:spLocks noChangeAspect="1"/>
              </p:cNvSpPr>
              <p:nvPr/>
            </p:nvSpPr>
            <p:spPr>
              <a:xfrm>
                <a:off x="4884170" y="1931182"/>
                <a:ext cx="393260" cy="394704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02714">
                    <a:moveTo>
                      <a:pt x="1113894" y="3227140"/>
                    </a:moveTo>
                    <a:lnTo>
                      <a:pt x="2774538" y="3227140"/>
                    </a:lnTo>
                    <a:cubicBezTo>
                      <a:pt x="2813020" y="3227140"/>
                      <a:pt x="2844216" y="3258336"/>
                      <a:pt x="2844216" y="3296818"/>
                    </a:cubicBezTo>
                    <a:lnTo>
                      <a:pt x="2844216" y="3337462"/>
                    </a:lnTo>
                    <a:cubicBezTo>
                      <a:pt x="2844216" y="3375944"/>
                      <a:pt x="2813020" y="3407140"/>
                      <a:pt x="2774538" y="3407140"/>
                    </a:cubicBezTo>
                    <a:lnTo>
                      <a:pt x="1113894" y="3407140"/>
                    </a:lnTo>
                    <a:cubicBezTo>
                      <a:pt x="1075412" y="3407140"/>
                      <a:pt x="1044216" y="3375944"/>
                      <a:pt x="1044216" y="3337462"/>
                    </a:cubicBezTo>
                    <a:lnTo>
                      <a:pt x="1044216" y="3296818"/>
                    </a:lnTo>
                    <a:cubicBezTo>
                      <a:pt x="1044216" y="3258336"/>
                      <a:pt x="1075412" y="3227140"/>
                      <a:pt x="1113894" y="3227140"/>
                    </a:cubicBezTo>
                    <a:close/>
                    <a:moveTo>
                      <a:pt x="1111898" y="2923315"/>
                    </a:moveTo>
                    <a:lnTo>
                      <a:pt x="2772542" y="2923315"/>
                    </a:lnTo>
                    <a:cubicBezTo>
                      <a:pt x="2811024" y="2923315"/>
                      <a:pt x="2842220" y="2954511"/>
                      <a:pt x="2842220" y="2992993"/>
                    </a:cubicBezTo>
                    <a:lnTo>
                      <a:pt x="2842220" y="3033637"/>
                    </a:lnTo>
                    <a:cubicBezTo>
                      <a:pt x="2842220" y="3072119"/>
                      <a:pt x="2811024" y="3103315"/>
                      <a:pt x="2772542" y="3103315"/>
                    </a:cubicBezTo>
                    <a:lnTo>
                      <a:pt x="1111898" y="3103315"/>
                    </a:lnTo>
                    <a:cubicBezTo>
                      <a:pt x="1073416" y="3103315"/>
                      <a:pt x="1042220" y="3072119"/>
                      <a:pt x="1042220" y="3033637"/>
                    </a:cubicBezTo>
                    <a:lnTo>
                      <a:pt x="1042220" y="2992993"/>
                    </a:lnTo>
                    <a:cubicBezTo>
                      <a:pt x="1042220" y="2954511"/>
                      <a:pt x="1073416" y="2923315"/>
                      <a:pt x="1111898" y="2923315"/>
                    </a:cubicBezTo>
                    <a:close/>
                    <a:moveTo>
                      <a:pt x="495275" y="2664296"/>
                    </a:moveTo>
                    <a:lnTo>
                      <a:pt x="853982" y="2664296"/>
                    </a:lnTo>
                    <a:lnTo>
                      <a:pt x="853982" y="3560524"/>
                    </a:lnTo>
                    <a:lnTo>
                      <a:pt x="3006222" y="3560524"/>
                    </a:lnTo>
                    <a:lnTo>
                      <a:pt x="3006222" y="2664296"/>
                    </a:lnTo>
                    <a:lnTo>
                      <a:pt x="3364929" y="2664296"/>
                    </a:lnTo>
                    <a:lnTo>
                      <a:pt x="3364929" y="3902714"/>
                    </a:lnTo>
                    <a:lnTo>
                      <a:pt x="495275" y="3902714"/>
                    </a:lnTo>
                    <a:close/>
                    <a:moveTo>
                      <a:pt x="1113894" y="2619490"/>
                    </a:moveTo>
                    <a:lnTo>
                      <a:pt x="2774538" y="2619490"/>
                    </a:lnTo>
                    <a:cubicBezTo>
                      <a:pt x="2813020" y="2619490"/>
                      <a:pt x="2844216" y="2650686"/>
                      <a:pt x="2844216" y="2689168"/>
                    </a:cubicBezTo>
                    <a:lnTo>
                      <a:pt x="2844216" y="2729812"/>
                    </a:lnTo>
                    <a:cubicBezTo>
                      <a:pt x="2844216" y="2768294"/>
                      <a:pt x="2813020" y="2799490"/>
                      <a:pt x="2774538" y="2799490"/>
                    </a:cubicBezTo>
                    <a:lnTo>
                      <a:pt x="1113894" y="2799490"/>
                    </a:lnTo>
                    <a:cubicBezTo>
                      <a:pt x="1075412" y="2799490"/>
                      <a:pt x="1044216" y="2768294"/>
                      <a:pt x="1044216" y="2729812"/>
                    </a:cubicBezTo>
                    <a:lnTo>
                      <a:pt x="1044216" y="2689168"/>
                    </a:lnTo>
                    <a:cubicBezTo>
                      <a:pt x="1044216" y="2650686"/>
                      <a:pt x="1075412" y="2619490"/>
                      <a:pt x="1113894" y="2619490"/>
                    </a:cubicBezTo>
                    <a:close/>
                    <a:moveTo>
                      <a:pt x="3183220" y="1512740"/>
                    </a:moveTo>
                    <a:cubicBezTo>
                      <a:pt x="3130821" y="1512740"/>
                      <a:pt x="3088344" y="1555217"/>
                      <a:pt x="3088344" y="1607616"/>
                    </a:cubicBezTo>
                    <a:lnTo>
                      <a:pt x="3088344" y="1777903"/>
                    </a:lnTo>
                    <a:cubicBezTo>
                      <a:pt x="3088344" y="1830302"/>
                      <a:pt x="3130821" y="1872779"/>
                      <a:pt x="3183220" y="1872779"/>
                    </a:cubicBezTo>
                    <a:lnTo>
                      <a:pt x="3334111" y="1872779"/>
                    </a:lnTo>
                    <a:cubicBezTo>
                      <a:pt x="3386510" y="1872779"/>
                      <a:pt x="3428987" y="1830302"/>
                      <a:pt x="3428987" y="1777903"/>
                    </a:cubicBezTo>
                    <a:lnTo>
                      <a:pt x="3428987" y="1607616"/>
                    </a:lnTo>
                    <a:cubicBezTo>
                      <a:pt x="3428987" y="1555217"/>
                      <a:pt x="3386510" y="1512740"/>
                      <a:pt x="3334111" y="1512740"/>
                    </a:cubicBezTo>
                    <a:close/>
                    <a:moveTo>
                      <a:pt x="317370" y="1192161"/>
                    </a:moveTo>
                    <a:lnTo>
                      <a:pt x="3571062" y="1192161"/>
                    </a:lnTo>
                    <a:cubicBezTo>
                      <a:pt x="3746341" y="1192161"/>
                      <a:pt x="3888432" y="1369515"/>
                      <a:pt x="3888432" y="1588294"/>
                    </a:cubicBezTo>
                    <a:lnTo>
                      <a:pt x="3888432" y="3172779"/>
                    </a:lnTo>
                    <a:cubicBezTo>
                      <a:pt x="3888432" y="3391558"/>
                      <a:pt x="3746341" y="3568912"/>
                      <a:pt x="3571062" y="3568912"/>
                    </a:cubicBezTo>
                    <a:lnTo>
                      <a:pt x="3484959" y="3568912"/>
                    </a:lnTo>
                    <a:lnTo>
                      <a:pt x="3484959" y="2490370"/>
                    </a:lnTo>
                    <a:lnTo>
                      <a:pt x="388615" y="2490370"/>
                    </a:lnTo>
                    <a:lnTo>
                      <a:pt x="388615" y="3568912"/>
                    </a:lnTo>
                    <a:lnTo>
                      <a:pt x="317370" y="3568912"/>
                    </a:lnTo>
                    <a:cubicBezTo>
                      <a:pt x="142091" y="3568912"/>
                      <a:pt x="0" y="3391558"/>
                      <a:pt x="0" y="3172779"/>
                    </a:cubicBezTo>
                    <a:lnTo>
                      <a:pt x="0" y="1588294"/>
                    </a:lnTo>
                    <a:cubicBezTo>
                      <a:pt x="0" y="1369515"/>
                      <a:pt x="142091" y="1192161"/>
                      <a:pt x="317370" y="1192161"/>
                    </a:cubicBezTo>
                    <a:close/>
                    <a:moveTo>
                      <a:pt x="3010811" y="792088"/>
                    </a:moveTo>
                    <a:lnTo>
                      <a:pt x="3369518" y="792088"/>
                    </a:lnTo>
                    <a:lnTo>
                      <a:pt x="3369518" y="1080119"/>
                    </a:lnTo>
                    <a:lnTo>
                      <a:pt x="3010811" y="1080119"/>
                    </a:lnTo>
                    <a:close/>
                    <a:moveTo>
                      <a:pt x="2700857" y="0"/>
                    </a:moveTo>
                    <a:lnTo>
                      <a:pt x="3329483" y="698376"/>
                    </a:lnTo>
                    <a:lnTo>
                      <a:pt x="2700857" y="698376"/>
                    </a:lnTo>
                    <a:close/>
                    <a:moveTo>
                      <a:pt x="499864" y="0"/>
                    </a:moveTo>
                    <a:lnTo>
                      <a:pt x="2592288" y="0"/>
                    </a:lnTo>
                    <a:lnTo>
                      <a:pt x="2592288" y="298450"/>
                    </a:lnTo>
                    <a:lnTo>
                      <a:pt x="858571" y="298450"/>
                    </a:lnTo>
                    <a:lnTo>
                      <a:pt x="858571" y="1080119"/>
                    </a:lnTo>
                    <a:lnTo>
                      <a:pt x="499864" y="10801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ectangle 9"/>
              <p:cNvSpPr>
                <a:spLocks noChangeAspect="1"/>
              </p:cNvSpPr>
              <p:nvPr/>
            </p:nvSpPr>
            <p:spPr>
              <a:xfrm rot="18900000">
                <a:off x="6735495" y="4129389"/>
                <a:ext cx="398780" cy="256007"/>
              </a:xfrm>
              <a:custGeom>
                <a:avLst/>
                <a:gdLst/>
                <a:ahLst/>
                <a:cxnLst/>
                <a:rect l="l" t="t" r="r" b="b"/>
                <a:pathLst>
                  <a:path w="4124304" h="2647702">
                    <a:moveTo>
                      <a:pt x="1686761" y="960941"/>
                    </a:moveTo>
                    <a:cubicBezTo>
                      <a:pt x="1753842" y="1028021"/>
                      <a:pt x="1798471" y="1109050"/>
                      <a:pt x="1818618" y="1195219"/>
                    </a:cubicBezTo>
                    <a:lnTo>
                      <a:pt x="1357681" y="1195218"/>
                    </a:lnTo>
                    <a:cubicBezTo>
                      <a:pt x="1313297" y="1181285"/>
                      <a:pt x="1263467" y="1193011"/>
                      <a:pt x="1228239" y="1228239"/>
                    </a:cubicBezTo>
                    <a:cubicBezTo>
                      <a:pt x="1175433" y="1281044"/>
                      <a:pt x="1175433" y="1366658"/>
                      <a:pt x="1228239" y="1419463"/>
                    </a:cubicBezTo>
                    <a:cubicBezTo>
                      <a:pt x="1268711" y="1459935"/>
                      <a:pt x="1328455" y="1469389"/>
                      <a:pt x="1377667" y="1447218"/>
                    </a:cubicBezTo>
                    <a:lnTo>
                      <a:pt x="1820178" y="1447218"/>
                    </a:lnTo>
                    <a:cubicBezTo>
                      <a:pt x="1800316" y="1535281"/>
                      <a:pt x="1755235" y="1618288"/>
                      <a:pt x="1686761" y="1686762"/>
                    </a:cubicBezTo>
                    <a:cubicBezTo>
                      <a:pt x="1486331" y="1887192"/>
                      <a:pt x="1161370" y="1887192"/>
                      <a:pt x="960940" y="1686762"/>
                    </a:cubicBezTo>
                    <a:cubicBezTo>
                      <a:pt x="760510" y="1486332"/>
                      <a:pt x="760510" y="1161371"/>
                      <a:pt x="960940" y="960941"/>
                    </a:cubicBezTo>
                    <a:cubicBezTo>
                      <a:pt x="1161370" y="760511"/>
                      <a:pt x="1486331" y="760511"/>
                      <a:pt x="1686761" y="960941"/>
                    </a:cubicBezTo>
                    <a:close/>
                    <a:moveTo>
                      <a:pt x="1990695" y="657007"/>
                    </a:moveTo>
                    <a:cubicBezTo>
                      <a:pt x="2141919" y="808231"/>
                      <a:pt x="2231048" y="998036"/>
                      <a:pt x="2254582" y="1195218"/>
                    </a:cubicBezTo>
                    <a:lnTo>
                      <a:pt x="2033623" y="1195218"/>
                    </a:lnTo>
                    <a:cubicBezTo>
                      <a:pt x="2009221" y="1055209"/>
                      <a:pt x="1942559" y="921354"/>
                      <a:pt x="1834453" y="813249"/>
                    </a:cubicBezTo>
                    <a:cubicBezTo>
                      <a:pt x="1552456" y="531251"/>
                      <a:pt x="1095246" y="531251"/>
                      <a:pt x="813248" y="813249"/>
                    </a:cubicBezTo>
                    <a:cubicBezTo>
                      <a:pt x="531251" y="1095246"/>
                      <a:pt x="531251" y="1552456"/>
                      <a:pt x="813248" y="1834454"/>
                    </a:cubicBezTo>
                    <a:cubicBezTo>
                      <a:pt x="1095246" y="2116452"/>
                      <a:pt x="1552456" y="2116452"/>
                      <a:pt x="1834453" y="1834454"/>
                    </a:cubicBezTo>
                    <a:cubicBezTo>
                      <a:pt x="1943898" y="1725009"/>
                      <a:pt x="2010867" y="1589173"/>
                      <a:pt x="2034128" y="1447218"/>
                    </a:cubicBezTo>
                    <a:lnTo>
                      <a:pt x="2255087" y="1447218"/>
                    </a:lnTo>
                    <a:cubicBezTo>
                      <a:pt x="2232632" y="1646282"/>
                      <a:pt x="2143266" y="1838124"/>
                      <a:pt x="1990695" y="1990695"/>
                    </a:cubicBezTo>
                    <a:cubicBezTo>
                      <a:pt x="1622407" y="2358984"/>
                      <a:pt x="1025295" y="2358984"/>
                      <a:pt x="657007" y="1990695"/>
                    </a:cubicBezTo>
                    <a:cubicBezTo>
                      <a:pt x="288719" y="1622407"/>
                      <a:pt x="288719" y="1025295"/>
                      <a:pt x="657007" y="657007"/>
                    </a:cubicBezTo>
                    <a:cubicBezTo>
                      <a:pt x="1025295" y="288719"/>
                      <a:pt x="1622407" y="288719"/>
                      <a:pt x="1990695" y="657007"/>
                    </a:cubicBezTo>
                    <a:close/>
                    <a:moveTo>
                      <a:pt x="2331989" y="315713"/>
                    </a:moveTo>
                    <a:cubicBezTo>
                      <a:pt x="2577620" y="561344"/>
                      <a:pt x="2714888" y="874304"/>
                      <a:pt x="2743432" y="1195218"/>
                    </a:cubicBezTo>
                    <a:lnTo>
                      <a:pt x="2495534" y="1195219"/>
                    </a:lnTo>
                    <a:cubicBezTo>
                      <a:pt x="2468062" y="937544"/>
                      <a:pt x="2355257" y="687433"/>
                      <a:pt x="2157763" y="489939"/>
                    </a:cubicBezTo>
                    <a:cubicBezTo>
                      <a:pt x="1697206" y="29382"/>
                      <a:pt x="950496" y="29382"/>
                      <a:pt x="489939" y="489939"/>
                    </a:cubicBezTo>
                    <a:cubicBezTo>
                      <a:pt x="29381" y="950496"/>
                      <a:pt x="29381" y="1697206"/>
                      <a:pt x="489939" y="2157764"/>
                    </a:cubicBezTo>
                    <a:cubicBezTo>
                      <a:pt x="950496" y="2618321"/>
                      <a:pt x="1697206" y="2618321"/>
                      <a:pt x="2157763" y="2157764"/>
                    </a:cubicBezTo>
                    <a:cubicBezTo>
                      <a:pt x="2356608" y="1958919"/>
                      <a:pt x="2469602" y="1706733"/>
                      <a:pt x="2496294" y="1447218"/>
                    </a:cubicBezTo>
                    <a:lnTo>
                      <a:pt x="2743684" y="1447218"/>
                    </a:lnTo>
                    <a:cubicBezTo>
                      <a:pt x="2716382" y="1769985"/>
                      <a:pt x="2578960" y="2085019"/>
                      <a:pt x="2331989" y="2331990"/>
                    </a:cubicBezTo>
                    <a:cubicBezTo>
                      <a:pt x="1775210" y="2888769"/>
                      <a:pt x="872492" y="2888769"/>
                      <a:pt x="315712" y="2331990"/>
                    </a:cubicBezTo>
                    <a:cubicBezTo>
                      <a:pt x="-241067" y="1775210"/>
                      <a:pt x="-241067" y="872492"/>
                      <a:pt x="315712" y="315713"/>
                    </a:cubicBezTo>
                    <a:cubicBezTo>
                      <a:pt x="872492" y="-241067"/>
                      <a:pt x="1775210" y="-241067"/>
                      <a:pt x="2331989" y="315713"/>
                    </a:cubicBezTo>
                    <a:close/>
                    <a:moveTo>
                      <a:pt x="2647702" y="0"/>
                    </a:moveTo>
                    <a:cubicBezTo>
                      <a:pt x="2980508" y="332806"/>
                      <a:pt x="3161825" y="759734"/>
                      <a:pt x="3189918" y="1195218"/>
                    </a:cubicBezTo>
                    <a:lnTo>
                      <a:pt x="2940090" y="1195219"/>
                    </a:lnTo>
                    <a:cubicBezTo>
                      <a:pt x="2911774" y="823816"/>
                      <a:pt x="2755074" y="460681"/>
                      <a:pt x="2471047" y="176655"/>
                    </a:cubicBezTo>
                    <a:cubicBezTo>
                      <a:pt x="1837468" y="-456924"/>
                      <a:pt x="810233" y="-456924"/>
                      <a:pt x="176654" y="176655"/>
                    </a:cubicBezTo>
                    <a:cubicBezTo>
                      <a:pt x="-456925" y="810234"/>
                      <a:pt x="-456925" y="1837469"/>
                      <a:pt x="176654" y="2471048"/>
                    </a:cubicBezTo>
                    <a:cubicBezTo>
                      <a:pt x="810233" y="3104627"/>
                      <a:pt x="1837468" y="3104627"/>
                      <a:pt x="2471047" y="2471048"/>
                    </a:cubicBezTo>
                    <a:cubicBezTo>
                      <a:pt x="2756414" y="2185682"/>
                      <a:pt x="2913250" y="1820457"/>
                      <a:pt x="2940341" y="1447218"/>
                    </a:cubicBezTo>
                    <a:lnTo>
                      <a:pt x="3190169" y="1447219"/>
                    </a:lnTo>
                    <a:cubicBezTo>
                      <a:pt x="3163284" y="1884525"/>
                      <a:pt x="2981849" y="2313555"/>
                      <a:pt x="2647702" y="2647702"/>
                    </a:cubicBezTo>
                    <a:cubicBezTo>
                      <a:pt x="1916559" y="3378845"/>
                      <a:pt x="731143" y="3378845"/>
                      <a:pt x="0" y="2647702"/>
                    </a:cubicBezTo>
                    <a:cubicBezTo>
                      <a:pt x="-731143" y="1916559"/>
                      <a:pt x="-731143" y="731143"/>
                      <a:pt x="0" y="0"/>
                    </a:cubicBezTo>
                    <a:cubicBezTo>
                      <a:pt x="731143" y="-731142"/>
                      <a:pt x="1916559" y="-731142"/>
                      <a:pt x="2647702" y="0"/>
                    </a:cubicBezTo>
                    <a:close/>
                    <a:moveTo>
                      <a:pt x="4124304" y="1067606"/>
                    </a:moveTo>
                    <a:lnTo>
                      <a:pt x="3881988" y="1309922"/>
                    </a:lnTo>
                    <a:lnTo>
                      <a:pt x="4124304" y="1552238"/>
                    </a:lnTo>
                    <a:lnTo>
                      <a:pt x="3582443" y="1552238"/>
                    </a:lnTo>
                    <a:lnTo>
                      <a:pt x="3423422" y="1393218"/>
                    </a:lnTo>
                    <a:lnTo>
                      <a:pt x="1314873" y="1393218"/>
                    </a:lnTo>
                    <a:cubicBezTo>
                      <a:pt x="1275517" y="1350840"/>
                      <a:pt x="1278327" y="1311274"/>
                      <a:pt x="1314873" y="1249218"/>
                    </a:cubicBezTo>
                    <a:lnTo>
                      <a:pt x="3400831" y="1249218"/>
                    </a:lnTo>
                    <a:lnTo>
                      <a:pt x="3582443" y="10676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ound Same Side Corner Rectangle 7"/>
              <p:cNvSpPr>
                <a:spLocks noChangeAspect="1"/>
              </p:cNvSpPr>
              <p:nvPr/>
            </p:nvSpPr>
            <p:spPr>
              <a:xfrm rot="10800000">
                <a:off x="6836970" y="3206105"/>
                <a:ext cx="379318" cy="398780"/>
              </a:xfrm>
              <a:custGeom>
                <a:avLst/>
                <a:gdLst/>
                <a:ahLst/>
                <a:cxnLst/>
                <a:rect l="l" t="t" r="r" b="b"/>
                <a:pathLst>
                  <a:path w="3749229" h="3941586">
                    <a:moveTo>
                      <a:pt x="1841173" y="2251014"/>
                    </a:moveTo>
                    <a:cubicBezTo>
                      <a:pt x="1901032" y="2251014"/>
                      <a:pt x="1949557" y="2202489"/>
                      <a:pt x="1949557" y="2142630"/>
                    </a:cubicBezTo>
                    <a:cubicBezTo>
                      <a:pt x="1949557" y="2082771"/>
                      <a:pt x="1901032" y="2034246"/>
                      <a:pt x="1841173" y="2034246"/>
                    </a:cubicBezTo>
                    <a:cubicBezTo>
                      <a:pt x="1781314" y="2034246"/>
                      <a:pt x="1732789" y="2082771"/>
                      <a:pt x="1732789" y="2142630"/>
                    </a:cubicBezTo>
                    <a:cubicBezTo>
                      <a:pt x="1732789" y="2202489"/>
                      <a:pt x="1781314" y="2251014"/>
                      <a:pt x="1841173" y="2251014"/>
                    </a:cubicBezTo>
                    <a:close/>
                    <a:moveTo>
                      <a:pt x="2197713" y="2395667"/>
                    </a:moveTo>
                    <a:lnTo>
                      <a:pt x="1492210" y="2296503"/>
                    </a:lnTo>
                    <a:lnTo>
                      <a:pt x="1492210" y="2109382"/>
                    </a:lnTo>
                    <a:cubicBezTo>
                      <a:pt x="1492210" y="2024878"/>
                      <a:pt x="1583949" y="1956178"/>
                      <a:pt x="1697980" y="1955114"/>
                    </a:cubicBezTo>
                    <a:lnTo>
                      <a:pt x="1697980" y="1800200"/>
                    </a:lnTo>
                    <a:lnTo>
                      <a:pt x="1431133" y="1800200"/>
                    </a:lnTo>
                    <a:lnTo>
                      <a:pt x="1431133" y="1461593"/>
                    </a:lnTo>
                    <a:lnTo>
                      <a:pt x="643489" y="471679"/>
                    </a:lnTo>
                    <a:lnTo>
                      <a:pt x="785968" y="352125"/>
                    </a:lnTo>
                    <a:lnTo>
                      <a:pt x="1699128" y="1384562"/>
                    </a:lnTo>
                    <a:lnTo>
                      <a:pt x="1735187" y="0"/>
                    </a:lnTo>
                    <a:lnTo>
                      <a:pt x="1921179" y="0"/>
                    </a:lnTo>
                    <a:lnTo>
                      <a:pt x="1958328" y="1426402"/>
                    </a:lnTo>
                    <a:lnTo>
                      <a:pt x="1976872" y="1426402"/>
                    </a:lnTo>
                    <a:lnTo>
                      <a:pt x="1972364" y="1422619"/>
                    </a:lnTo>
                    <a:lnTo>
                      <a:pt x="2919184" y="352125"/>
                    </a:lnTo>
                    <a:lnTo>
                      <a:pt x="3061662" y="471679"/>
                    </a:lnTo>
                    <a:lnTo>
                      <a:pt x="2239212" y="1505339"/>
                    </a:lnTo>
                    <a:lnTo>
                      <a:pt x="2239212" y="1800200"/>
                    </a:lnTo>
                    <a:lnTo>
                      <a:pt x="1972364" y="1800200"/>
                    </a:lnTo>
                    <a:lnTo>
                      <a:pt x="1972364" y="1954485"/>
                    </a:lnTo>
                    <a:lnTo>
                      <a:pt x="1987720" y="1954485"/>
                    </a:lnTo>
                    <a:cubicBezTo>
                      <a:pt x="2103696" y="1954485"/>
                      <a:pt x="2197713" y="2023835"/>
                      <a:pt x="2197713" y="2109382"/>
                    </a:cubicBezTo>
                    <a:close/>
                    <a:moveTo>
                      <a:pt x="112363" y="2735659"/>
                    </a:moveTo>
                    <a:cubicBezTo>
                      <a:pt x="100580" y="2737300"/>
                      <a:pt x="88281" y="2736658"/>
                      <a:pt x="76067" y="2733385"/>
                    </a:cubicBezTo>
                    <a:lnTo>
                      <a:pt x="67901" y="2731197"/>
                    </a:lnTo>
                    <a:cubicBezTo>
                      <a:pt x="19046" y="2718106"/>
                      <a:pt x="-9948" y="2667888"/>
                      <a:pt x="3143" y="2619032"/>
                    </a:cubicBezTo>
                    <a:lnTo>
                      <a:pt x="136132" y="2122709"/>
                    </a:lnTo>
                    <a:cubicBezTo>
                      <a:pt x="149223" y="2073853"/>
                      <a:pt x="199442" y="2044859"/>
                      <a:pt x="248297" y="2057950"/>
                    </a:cubicBezTo>
                    <a:lnTo>
                      <a:pt x="256463" y="2060138"/>
                    </a:lnTo>
                    <a:cubicBezTo>
                      <a:pt x="305319" y="2073229"/>
                      <a:pt x="334312" y="2123447"/>
                      <a:pt x="321221" y="2172303"/>
                    </a:cubicBezTo>
                    <a:lnTo>
                      <a:pt x="188232" y="2668627"/>
                    </a:lnTo>
                    <a:cubicBezTo>
                      <a:pt x="178414" y="2705268"/>
                      <a:pt x="147712" y="2730738"/>
                      <a:pt x="112363" y="2735659"/>
                    </a:cubicBezTo>
                    <a:close/>
                    <a:moveTo>
                      <a:pt x="816379" y="2803284"/>
                    </a:moveTo>
                    <a:lnTo>
                      <a:pt x="296148" y="2663889"/>
                    </a:lnTo>
                    <a:lnTo>
                      <a:pt x="412311" y="2230363"/>
                    </a:lnTo>
                    <a:lnTo>
                      <a:pt x="932542" y="2369758"/>
                    </a:lnTo>
                    <a:close/>
                    <a:moveTo>
                      <a:pt x="2025342" y="3266622"/>
                    </a:moveTo>
                    <a:lnTo>
                      <a:pt x="881030" y="2960004"/>
                    </a:lnTo>
                    <a:lnTo>
                      <a:pt x="1066890" y="2266362"/>
                    </a:lnTo>
                    <a:lnTo>
                      <a:pt x="2211202" y="2572980"/>
                    </a:lnTo>
                    <a:close/>
                    <a:moveTo>
                      <a:pt x="2928285" y="3694425"/>
                    </a:moveTo>
                    <a:lnTo>
                      <a:pt x="2109557" y="3475047"/>
                    </a:lnTo>
                    <a:lnTo>
                      <a:pt x="2388347" y="2434586"/>
                    </a:lnTo>
                    <a:lnTo>
                      <a:pt x="3207076" y="2653963"/>
                    </a:lnTo>
                    <a:close/>
                    <a:moveTo>
                      <a:pt x="3361202" y="3940500"/>
                    </a:moveTo>
                    <a:cubicBezTo>
                      <a:pt x="3346463" y="3942552"/>
                      <a:pt x="3331077" y="3941748"/>
                      <a:pt x="3315798" y="3937654"/>
                    </a:cubicBezTo>
                    <a:lnTo>
                      <a:pt x="3103596" y="3880795"/>
                    </a:lnTo>
                    <a:cubicBezTo>
                      <a:pt x="3042479" y="3864419"/>
                      <a:pt x="3006210" y="3801598"/>
                      <a:pt x="3022586" y="3740481"/>
                    </a:cubicBezTo>
                    <a:lnTo>
                      <a:pt x="3311771" y="2661227"/>
                    </a:lnTo>
                    <a:cubicBezTo>
                      <a:pt x="3328148" y="2600110"/>
                      <a:pt x="3390968" y="2563840"/>
                      <a:pt x="3452085" y="2580216"/>
                    </a:cubicBezTo>
                    <a:lnTo>
                      <a:pt x="3664287" y="2637076"/>
                    </a:lnTo>
                    <a:cubicBezTo>
                      <a:pt x="3725404" y="2653452"/>
                      <a:pt x="3761673" y="2716273"/>
                      <a:pt x="3745297" y="2777390"/>
                    </a:cubicBezTo>
                    <a:lnTo>
                      <a:pt x="3456112" y="3856644"/>
                    </a:lnTo>
                    <a:cubicBezTo>
                      <a:pt x="3443830" y="3902482"/>
                      <a:pt x="3405423" y="3934343"/>
                      <a:pt x="3361202" y="39405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83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215" y="153253"/>
            <a:ext cx="10515600" cy="1152525"/>
          </a:xfrm>
        </p:spPr>
        <p:txBody>
          <a:bodyPr/>
          <a:lstStyle/>
          <a:p>
            <a:r>
              <a:rPr lang="uk-UA" dirty="0"/>
              <a:t>Мета роботи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305778"/>
            <a:ext cx="10515600" cy="4683961"/>
          </a:xfrm>
        </p:spPr>
        <p:txBody>
          <a:bodyPr>
            <a:noAutofit/>
          </a:bodyPr>
          <a:lstStyle/>
          <a:p>
            <a:pPr algn="l"/>
            <a:r>
              <a:rPr lang="ru-UA" sz="2000" dirty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визначення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кинематичних</a:t>
            </a:r>
            <a:r>
              <a:rPr lang="ru-RU" sz="2000" dirty="0">
                <a:solidFill>
                  <a:srgbClr val="002060"/>
                </a:solidFill>
              </a:rPr>
              <a:t> характеристик </a:t>
            </a:r>
            <a:r>
              <a:rPr lang="ru-RU" sz="2000" dirty="0" err="1">
                <a:solidFill>
                  <a:srgbClr val="002060"/>
                </a:solidFill>
              </a:rPr>
              <a:t>обертального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руху</a:t>
            </a:r>
            <a:endParaRPr lang="en-US" sz="2000" dirty="0">
              <a:solidFill>
                <a:srgbClr val="002060"/>
              </a:solidFill>
            </a:endParaRPr>
          </a:p>
          <a:p>
            <a:pPr algn="l"/>
            <a:endParaRPr lang="ru-UA" sz="2000" dirty="0">
              <a:solidFill>
                <a:srgbClr val="002060"/>
              </a:solidFill>
            </a:endParaRPr>
          </a:p>
          <a:p>
            <a:pPr algn="l"/>
            <a:r>
              <a:rPr lang="ru-UA" sz="2000" dirty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знаходження</a:t>
            </a:r>
            <a:r>
              <a:rPr lang="ru-RU" sz="2000" dirty="0">
                <a:solidFill>
                  <a:srgbClr val="002060"/>
                </a:solidFill>
              </a:rPr>
              <a:t> момента </a:t>
            </a:r>
            <a:r>
              <a:rPr lang="ru-RU" sz="2000" dirty="0" err="1">
                <a:solidFill>
                  <a:srgbClr val="002060"/>
                </a:solidFill>
              </a:rPr>
              <a:t>інерції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тіла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що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обертається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навколо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закр</a:t>
            </a:r>
            <a:r>
              <a:rPr lang="uk-UA" sz="2000" dirty="0">
                <a:solidFill>
                  <a:srgbClr val="002060"/>
                </a:solidFill>
              </a:rPr>
              <a:t>і</a:t>
            </a:r>
            <a:r>
              <a:rPr lang="ru-RU" sz="2000" dirty="0" err="1">
                <a:solidFill>
                  <a:srgbClr val="002060"/>
                </a:solidFill>
              </a:rPr>
              <a:t>плено</a:t>
            </a:r>
            <a:r>
              <a:rPr lang="uk-UA" sz="2000" dirty="0">
                <a:solidFill>
                  <a:srgbClr val="002060"/>
                </a:solidFill>
              </a:rPr>
              <a:t>ї</a:t>
            </a:r>
            <a:r>
              <a:rPr lang="ru-RU" sz="2000" dirty="0">
                <a:solidFill>
                  <a:srgbClr val="002060"/>
                </a:solidFill>
              </a:rPr>
              <a:t> ос</a:t>
            </a:r>
            <a:r>
              <a:rPr lang="uk-UA" sz="2000" dirty="0">
                <a:solidFill>
                  <a:srgbClr val="002060"/>
                </a:solidFill>
              </a:rPr>
              <a:t>і.</a:t>
            </a:r>
          </a:p>
          <a:p>
            <a:pPr algn="l"/>
            <a:endParaRPr lang="ru-UA" sz="2000" dirty="0">
              <a:solidFill>
                <a:srgbClr val="002060"/>
              </a:solidFill>
            </a:endParaRPr>
          </a:p>
          <a:p>
            <a:pPr algn="l"/>
            <a:r>
              <a:rPr lang="uk-UA" sz="2000" dirty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визначення</a:t>
            </a:r>
            <a:r>
              <a:rPr lang="ru-RU" sz="2000" dirty="0">
                <a:solidFill>
                  <a:srgbClr val="002060"/>
                </a:solidFill>
              </a:rPr>
              <a:t> моменту сил </a:t>
            </a:r>
            <a:r>
              <a:rPr lang="ru-RU" sz="2000" dirty="0" err="1">
                <a:solidFill>
                  <a:srgbClr val="002060"/>
                </a:solidFill>
              </a:rPr>
              <a:t>тертя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діючих</a:t>
            </a:r>
            <a:r>
              <a:rPr lang="ru-RU" sz="2000" dirty="0">
                <a:solidFill>
                  <a:srgbClr val="002060"/>
                </a:solidFill>
              </a:rPr>
              <a:t> при </a:t>
            </a:r>
            <a:r>
              <a:rPr lang="ru-RU" sz="2000" dirty="0" err="1">
                <a:solidFill>
                  <a:srgbClr val="002060"/>
                </a:solidFill>
              </a:rPr>
              <a:t>обертальному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русі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т</a:t>
            </a:r>
            <a:r>
              <a:rPr lang="uk-UA" sz="2000" dirty="0">
                <a:solidFill>
                  <a:srgbClr val="002060"/>
                </a:solidFill>
              </a:rPr>
              <a:t>і</a:t>
            </a:r>
            <a:r>
              <a:rPr lang="ru-RU" sz="2000" dirty="0">
                <a:solidFill>
                  <a:srgbClr val="002060"/>
                </a:solidFill>
              </a:rPr>
              <a:t>ла </a:t>
            </a:r>
            <a:endParaRPr lang="ru-UA" sz="2000" dirty="0">
              <a:solidFill>
                <a:srgbClr val="002060"/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8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ADEDA-7959-494F-96EE-828A5210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pc="150" dirty="0">
                <a:solidFill>
                  <a:srgbClr val="002060"/>
                </a:solidFill>
                <a:latin typeface="Century Gothic" panose="020B0502020202020204" pitchFamily="34" charset="0"/>
              </a:rPr>
              <a:t>Короткі теоретичні відомості</a:t>
            </a:r>
            <a:endParaRPr lang="ru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0E729289-78E9-48D7-87FA-C1E558428E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endParaRPr lang="uk-UA" dirty="0"/>
              </a:p>
              <a:p>
                <a:pPr algn="l">
                  <a:lnSpc>
                    <a:spcPct val="120000"/>
                  </a:lnSpc>
                </a:pPr>
                <a:r>
                  <a:rPr lang="uk-UA" dirty="0">
                    <a:solidFill>
                      <a:srgbClr val="002060"/>
                    </a:solidFill>
                  </a:rPr>
                  <a:t>Складний рух абсолютно твердого тіла можна уявити, як сукупність простих рухів: поступального і обертального.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uk-UA" b="1" dirty="0">
                    <a:solidFill>
                      <a:srgbClr val="002060"/>
                    </a:solidFill>
                  </a:rPr>
                  <a:t>Поступальним рухом</a:t>
                </a:r>
                <a:r>
                  <a:rPr lang="uk-UA" dirty="0">
                    <a:solidFill>
                      <a:srgbClr val="002060"/>
                    </a:solidFill>
                  </a:rPr>
                  <a:t> твердого тіла називають такий рух, при якому кожна лінія, що з'єднує дві будь-які точки тіла,  переміщається паралельно самій собі. При поступальному русі переміщення всіх точок тіла за будь-який проміжок часу однаково, отже, всі крапки тіла мають в даний момент часу мають однакові швидкості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і прискорення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.</a:t>
                </a:r>
                <a:endParaRPr lang="ru-UA" dirty="0">
                  <a:solidFill>
                    <a:srgbClr val="002060"/>
                  </a:solidFill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uk-UA" b="1" dirty="0">
                    <a:solidFill>
                      <a:srgbClr val="002060"/>
                    </a:solidFill>
                  </a:rPr>
                  <a:t>Обертальним рухом</a:t>
                </a:r>
                <a:r>
                  <a:rPr lang="uk-UA" dirty="0">
                    <a:solidFill>
                      <a:srgbClr val="002060"/>
                    </a:solidFill>
                  </a:rPr>
                  <a:t> називається такий рух, при якому траєкторії всіх точок тіла є концентричними колами з центром на одній прямій, так званої віссю обертання. Обертання тіла характеризується кутовою швидкістю ω і кутовим прискоренням</a:t>
                </a:r>
                <a14:m>
                  <m:oMath xmlns:m="http://schemas.openxmlformats.org/officeDocument/2006/math">
                    <m:r>
                      <a:rPr lang="uk-UA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UA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ru-UA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ru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num>
                      <m:den>
                        <m:r>
                          <a:rPr lang="ru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. Кутова швидкість ω однакова для всіх частин тіла при його обертанні навколо нерухомої осі. </a:t>
                </a:r>
                <a:endParaRPr lang="ru-UA" dirty="0">
                  <a:solidFill>
                    <a:srgbClr val="002060"/>
                  </a:solidFill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uk-UA" dirty="0">
                    <a:solidFill>
                      <a:srgbClr val="002060"/>
                    </a:solidFill>
                  </a:rPr>
                  <a:t>Лінійна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 і кутова ω швидкості , тангенціальне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 та кутове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 </a:t>
                </a:r>
                <a:r>
                  <a:rPr lang="uk-UA" dirty="0">
                    <a:solidFill>
                      <a:srgbClr val="002060"/>
                    </a:solidFill>
                  </a:rPr>
                  <a:t>прискорення пов'язані між собою співвідношенням</a:t>
                </a:r>
                <a:r>
                  <a:rPr lang="uk-UA" b="1" dirty="0">
                    <a:solidFill>
                      <a:srgbClr val="002060"/>
                    </a:solidFill>
                  </a:rPr>
                  <a:t>:</a:t>
                </a:r>
                <a:r>
                  <a:rPr lang="en-US" b="1" dirty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uk-UA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ru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acc>
                        <m:r>
                          <a:rPr lang="uk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ru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acc>
                      </m:e>
                    </m:d>
                  </m:oMath>
                </a14:m>
                <a:r>
                  <a:rPr lang="uk-UA" b="1" dirty="0">
                    <a:solidFill>
                      <a:srgbClr val="002060"/>
                    </a:solidFill>
                  </a:rPr>
                  <a:t> </a:t>
                </a:r>
                <a:r>
                  <a:rPr lang="ru-UA" b="1" dirty="0">
                    <a:solidFill>
                      <a:srgbClr val="002060"/>
                    </a:solidFill>
                  </a:rPr>
                  <a:t>;</a:t>
                </a:r>
                <a:r>
                  <a:rPr lang="en-US" b="1" dirty="0">
                    <a:solidFill>
                      <a:srgbClr val="002060"/>
                    </a:solidFill>
                  </a:rPr>
                  <a:t>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uk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𝝉</m:t>
                            </m:r>
                          </m:sub>
                        </m:sSub>
                      </m:e>
                    </m:acc>
                    <m:r>
                      <a:rPr lang="uk-UA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ru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</m:acc>
                        <m:r>
                          <a:rPr lang="uk-UA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ru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acc>
                      </m:e>
                    </m:d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,                    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uk-UA" dirty="0">
                    <a:solidFill>
                      <a:srgbClr val="002060"/>
                    </a:solidFill>
                  </a:rPr>
                  <a:t>де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uk-UA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uk-UA" dirty="0">
                    <a:solidFill>
                      <a:srgbClr val="002060"/>
                    </a:solidFill>
                  </a:rPr>
                  <a:t> радіус-вектор, проведений від миттєвого центра кривизни траєкторії до частинки.</a:t>
                </a:r>
                <a:endParaRPr lang="ru-UA" dirty="0">
                  <a:solidFill>
                    <a:srgbClr val="002060"/>
                  </a:solidFill>
                </a:endParaRPr>
              </a:p>
              <a:p>
                <a:endParaRPr lang="ru-UA" dirty="0"/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0E729289-78E9-48D7-87FA-C1E558428E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2" r="-464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963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F538326-3DA6-4D47-8FAC-6C99BB0AB0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52945"/>
                <a:ext cx="10515600" cy="5134495"/>
              </a:xfrm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uk-UA" sz="6400" dirty="0">
                    <a:solidFill>
                      <a:srgbClr val="002060"/>
                    </a:solidFill>
                  </a:rPr>
                  <a:t>Динаміка довільний рух твердого тіла описується двома рівняннями. </a:t>
                </a:r>
                <a:endParaRPr lang="ru-UA" sz="6400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uk-UA" sz="6400" dirty="0">
                    <a:solidFill>
                      <a:srgbClr val="002060"/>
                    </a:solidFill>
                  </a:rPr>
                  <a:t>Перше рівняння за своїм змістом - це рівняння руху центру мас тіла : </a:t>
                </a:r>
                <a:r>
                  <a:rPr lang="uk-UA" sz="6400" i="1" dirty="0">
                    <a:solidFill>
                      <a:srgbClr val="002060"/>
                    </a:solidFill>
                  </a:rPr>
                  <a:t>центр мас тіла рухається як матеріальна точка, маса якої дорівнює масі всього тіла, а діюча сила – геометричній сумі всіх зовнішніх сил, які діють на тіло:                      </a:t>
                </a:r>
                <a:r>
                  <a:rPr lang="uk-UA" sz="6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uk-UA" sz="6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ru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UA" sz="6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sz="6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uk-UA" sz="6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acc>
                    <m:r>
                      <a:rPr lang="uk-UA" sz="6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ru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uk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uk-UA" sz="6400" b="1" dirty="0">
                    <a:solidFill>
                      <a:srgbClr val="002060"/>
                    </a:solidFill>
                  </a:rPr>
                  <a:t>                                  </a:t>
                </a:r>
                <a:r>
                  <a:rPr lang="en-US" sz="6400" dirty="0">
                    <a:solidFill>
                      <a:srgbClr val="002060"/>
                    </a:solidFill>
                  </a:rPr>
                  <a:t>( </a:t>
                </a:r>
                <a:r>
                  <a:rPr lang="uk-UA" sz="6400" dirty="0">
                    <a:solidFill>
                      <a:srgbClr val="002060"/>
                    </a:solidFill>
                  </a:rPr>
                  <a:t>1)</a:t>
                </a:r>
                <a:endParaRPr lang="ru-UA" sz="6400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uk-UA" sz="6400" dirty="0">
                    <a:solidFill>
                      <a:srgbClr val="002060"/>
                    </a:solidFill>
                  </a:rPr>
                  <a:t>де </a:t>
                </a:r>
                <a14:m>
                  <m:oMath xmlns:m="http://schemas.openxmlformats.org/officeDocument/2006/math">
                    <m:r>
                      <a:rPr lang="uk-UA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uk-UA" sz="64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UA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uk-UA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acc>
                  </m:oMath>
                </a14:m>
                <a:r>
                  <a:rPr lang="uk-UA" sz="6400" dirty="0">
                    <a:solidFill>
                      <a:srgbClr val="002060"/>
                    </a:solidFill>
                  </a:rPr>
                  <a:t> - маса тіла і прискорення його центру мас;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uk-UA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uk-UA" sz="6400" dirty="0">
                    <a:solidFill>
                      <a:srgbClr val="002060"/>
                    </a:solidFill>
                  </a:rPr>
                  <a:t>- сума всіх зовнішніх сил, що діють на тіло. </a:t>
                </a:r>
              </a:p>
              <a:p>
                <a:pPr>
                  <a:lnSpc>
                    <a:spcPct val="120000"/>
                  </a:lnSpc>
                </a:pPr>
                <a:r>
                  <a:rPr lang="uk-UA" sz="6400" dirty="0">
                    <a:solidFill>
                      <a:srgbClr val="002060"/>
                    </a:solidFill>
                  </a:rPr>
                  <a:t>Якщо тіло рухається тільки поступально, то для опису його руху цього рівняння досить .</a:t>
                </a:r>
              </a:p>
              <a:p>
                <a:pPr>
                  <a:lnSpc>
                    <a:spcPct val="120000"/>
                  </a:lnSpc>
                </a:pPr>
                <a:endParaRPr lang="ru-UA" sz="6400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70000"/>
                  </a:lnSpc>
                </a:pPr>
                <a:r>
                  <a:rPr lang="uk-UA" sz="6400" dirty="0">
                    <a:solidFill>
                      <a:srgbClr val="002060"/>
                    </a:solidFill>
                  </a:rPr>
                  <a:t>Друге рівняння</a:t>
                </a:r>
                <a:r>
                  <a:rPr lang="en-US" sz="6400" dirty="0">
                    <a:solidFill>
                      <a:srgbClr val="002060"/>
                    </a:solidFill>
                  </a:rPr>
                  <a:t> -</a:t>
                </a:r>
                <a:r>
                  <a:rPr lang="uk-UA" sz="6400" dirty="0">
                    <a:solidFill>
                      <a:srgbClr val="002060"/>
                    </a:solidFill>
                  </a:rPr>
                  <a:t> основне рівняння динаміки обертання твердого тіла відносно нерухомої осі </a:t>
                </a:r>
                <a:r>
                  <a:rPr lang="uk-UA" sz="6400" i="1" dirty="0">
                    <a:solidFill>
                      <a:srgbClr val="002060"/>
                    </a:solidFill>
                  </a:rPr>
                  <a:t>z (</a:t>
                </a:r>
                <a:r>
                  <a:rPr lang="uk-UA" sz="6400" dirty="0">
                    <a:solidFill>
                      <a:srgbClr val="002060"/>
                    </a:solidFill>
                  </a:rPr>
                  <a:t>рівняння моментів в системі центру мас): : </a:t>
                </a:r>
                <a:r>
                  <a:rPr lang="uk-UA" sz="6400" i="1" dirty="0">
                    <a:solidFill>
                      <a:srgbClr val="002060"/>
                    </a:solidFill>
                  </a:rPr>
                  <a:t>центр мас тіла рухається як матеріальна точка, маса якої дорівнює масі всього тіла, а діюча сила – геометричній сумі всіх зовнішніх сил, які діють на тіло</a:t>
                </a:r>
                <a:r>
                  <a:rPr lang="uk-UA" sz="6400" dirty="0">
                    <a:solidFill>
                      <a:srgbClr val="002060"/>
                    </a:solidFill>
                  </a:rPr>
                  <a:t>                                                            </a:t>
                </a:r>
                <a:r>
                  <a:rPr lang="ru-UA" sz="6400" dirty="0">
                    <a:solidFill>
                      <a:srgbClr val="002060"/>
                    </a:solidFill>
                  </a:rPr>
                  <a:t>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acc>
                          <m:accPr>
                            <m:chr m:val="⃗"/>
                            <m:ctrlPr>
                              <a:rPr lang="ru-UA" sz="6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acc>
                      </m:num>
                      <m:den>
                        <m:r>
                          <a:rPr lang="uk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uk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uk-UA" sz="6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ru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uk-UA" sz="6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6400" b="1" dirty="0">
                    <a:solidFill>
                      <a:srgbClr val="002060"/>
                    </a:solidFill>
                  </a:rPr>
                  <a:t>                                       </a:t>
                </a:r>
                <a:r>
                  <a:rPr lang="uk-UA" sz="6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6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6400" dirty="0">
                    <a:solidFill>
                      <a:srgbClr val="002060"/>
                    </a:solidFill>
                  </a:rPr>
                  <a:t>( </a:t>
                </a:r>
                <a:r>
                  <a:rPr lang="uk-UA" sz="6400" dirty="0">
                    <a:solidFill>
                      <a:srgbClr val="002060"/>
                    </a:solidFill>
                  </a:rPr>
                  <a:t>2)</a:t>
                </a:r>
                <a:endParaRPr lang="ru-UA" sz="6400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70000"/>
                  </a:lnSpc>
                </a:pPr>
                <a:r>
                  <a:rPr lang="uk-UA" sz="6400" dirty="0">
                    <a:solidFill>
                      <a:srgbClr val="002060"/>
                    </a:solidFill>
                  </a:rPr>
                  <a:t>де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uk-UA" sz="6400" dirty="0">
                    <a:solidFill>
                      <a:srgbClr val="002060"/>
                    </a:solidFill>
                  </a:rPr>
                  <a:t> - момент імпульсу твердого тіла і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uk-UA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6400" dirty="0">
                    <a:solidFill>
                      <a:srgbClr val="002060"/>
                    </a:solidFill>
                  </a:rPr>
                  <a:t> - </a:t>
                </a:r>
                <a:r>
                  <a:rPr lang="uk-UA" sz="6400" dirty="0">
                    <a:solidFill>
                      <a:srgbClr val="002060"/>
                    </a:solidFill>
                  </a:rPr>
                  <a:t>сума моментів всіх зовнішніх сил, що діють на тіло відносно центру мас . Якщо тіло обертається відносно нерухомої осі </a:t>
                </a:r>
                <a:r>
                  <a:rPr lang="en-US" sz="6400" i="1" dirty="0">
                    <a:solidFill>
                      <a:srgbClr val="002060"/>
                    </a:solidFill>
                  </a:rPr>
                  <a:t>z</a:t>
                </a:r>
                <a:r>
                  <a:rPr lang="uk-UA" sz="6400" dirty="0">
                    <a:solidFill>
                      <a:srgbClr val="002060"/>
                    </a:solidFill>
                  </a:rPr>
                  <a:t>, то для опису його руху досить  рівняння</a:t>
                </a:r>
                <a:r>
                  <a:rPr lang="en-US" sz="6400" dirty="0">
                    <a:solidFill>
                      <a:srgbClr val="002060"/>
                    </a:solidFill>
                  </a:rPr>
                  <a:t> (2)</a:t>
                </a:r>
                <a:r>
                  <a:rPr lang="uk-UA" sz="6400" dirty="0">
                    <a:solidFill>
                      <a:srgbClr val="002060"/>
                    </a:solidFill>
                  </a:rPr>
                  <a:t>.</a:t>
                </a:r>
                <a:endParaRPr lang="ru-UA" sz="6400" dirty="0">
                  <a:solidFill>
                    <a:srgbClr val="002060"/>
                  </a:solidFill>
                </a:endParaRPr>
              </a:p>
              <a:p>
                <a:endParaRPr lang="ru-UA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F538326-3DA6-4D47-8FAC-6C99BB0AB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52945"/>
                <a:ext cx="10515600" cy="5134495"/>
              </a:xfrm>
              <a:blipFill>
                <a:blip r:embed="rId2"/>
                <a:stretch>
                  <a:fillRect l="-348" t="-356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6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90999" y="219075"/>
                <a:ext cx="5547364" cy="6419849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dirty="0"/>
              </a:p>
              <a:p>
                <a:pPr>
                  <a:lnSpc>
                    <a:spcPct val="100000"/>
                  </a:lnSpc>
                </a:pPr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uk-UA" dirty="0"/>
                  <a:t>Причиною, що викликає обертальний рух тіла, є наявність моментів сил, що діють на тіло. Результат дії моменту сил  </a:t>
                </a:r>
                <a:r>
                  <a:rPr lang="ru-RU" dirty="0" err="1"/>
                  <a:t>залежать</a:t>
                </a:r>
                <a:r>
                  <a:rPr lang="ru-RU" dirty="0"/>
                  <a:t> </a:t>
                </a:r>
                <a:r>
                  <a:rPr lang="ru-RU" dirty="0" err="1"/>
                  <a:t>від</a:t>
                </a:r>
                <a:r>
                  <a:rPr lang="ru-RU" dirty="0"/>
                  <a:t> точки </a:t>
                </a:r>
                <a:r>
                  <a:rPr lang="ru-RU" dirty="0" err="1"/>
                  <a:t>прикладання</a:t>
                </a:r>
                <a:r>
                  <a:rPr lang="ru-RU" dirty="0"/>
                  <a:t>  </a:t>
                </a:r>
                <a:r>
                  <a:rPr lang="ru-RU" dirty="0" err="1"/>
                  <a:t>сили</a:t>
                </a:r>
                <a:r>
                  <a:rPr lang="ru-RU" dirty="0"/>
                  <a:t>.</a:t>
                </a:r>
                <a:endParaRPr lang="ru-UA" dirty="0"/>
              </a:p>
              <a:p>
                <a:pPr>
                  <a:lnSpc>
                    <a:spcPct val="100000"/>
                  </a:lnSpc>
                </a:pPr>
                <a:r>
                  <a:rPr lang="ru-UA" sz="1800" b="1" dirty="0"/>
                  <a:t>Моментом </a:t>
                </a:r>
                <a:r>
                  <a:rPr lang="ru-UA" sz="1800" b="1" dirty="0" err="1"/>
                  <a:t>сили</a:t>
                </a:r>
                <a:r>
                  <a:rPr lang="ru-UA" sz="18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b="1" i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uk-UA" sz="18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ru-UA" sz="1800" b="1" dirty="0" err="1"/>
                  <a:t>відносно</a:t>
                </a:r>
                <a:r>
                  <a:rPr lang="ru-UA" sz="1800" b="1" dirty="0"/>
                  <a:t> </a:t>
                </a:r>
                <a:r>
                  <a:rPr lang="ru-UA" sz="1800" b="1" dirty="0" err="1"/>
                  <a:t>нерухомої</a:t>
                </a:r>
                <a:r>
                  <a:rPr lang="ru-UA" sz="1800" b="1" dirty="0"/>
                  <a:t> точки О </a:t>
                </a:r>
                <a:r>
                  <a:rPr lang="ru-UA" sz="1800" dirty="0" err="1"/>
                  <a:t>називається</a:t>
                </a:r>
                <a:r>
                  <a:rPr lang="uk-UA" sz="1800" dirty="0"/>
                  <a:t> осьовий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k-UA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uk-UA" sz="1800" dirty="0"/>
                  <a:t>, який дорівнює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векторн</a:t>
                </a:r>
                <a:r>
                  <a:rPr lang="uk-UA" sz="1800" dirty="0" err="1"/>
                  <a:t>ому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добут</a:t>
                </a:r>
                <a:r>
                  <a:rPr lang="uk-UA" sz="1800" dirty="0"/>
                  <a:t>ку</a:t>
                </a:r>
                <a:r>
                  <a:rPr lang="ru-UA" sz="1800" dirty="0"/>
                  <a:t> </a:t>
                </a:r>
                <a:r>
                  <a:rPr lang="ru-UA" sz="1800" dirty="0" err="1"/>
                  <a:t>радіус</a:t>
                </a:r>
                <a:r>
                  <a:rPr lang="ru-UA" sz="1800" dirty="0"/>
                  <a:t>-вектора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ru-UA" sz="1800" dirty="0"/>
                  <a:t>, </a:t>
                </a:r>
                <a:r>
                  <a:rPr lang="ru-UA" sz="1800" dirty="0" err="1"/>
                  <a:t>проведеного</a:t>
                </a:r>
                <a:r>
                  <a:rPr lang="ru-UA" sz="1800" dirty="0"/>
                  <a:t> з точки </a:t>
                </a:r>
                <a:r>
                  <a:rPr lang="ru-UA" sz="1800" i="1" dirty="0"/>
                  <a:t>О</a:t>
                </a:r>
                <a:r>
                  <a:rPr lang="ru-UA" sz="1800" dirty="0"/>
                  <a:t> в точку </a:t>
                </a:r>
                <a:r>
                  <a:rPr lang="ru-UA" sz="1800" i="1" dirty="0"/>
                  <a:t>А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прикладання</a:t>
                </a:r>
                <a:r>
                  <a:rPr lang="ru-UA" sz="1800" dirty="0"/>
                  <a:t> </a:t>
                </a:r>
                <a:r>
                  <a:rPr lang="ru-UA" sz="1800" dirty="0" err="1"/>
                  <a:t>сили</a:t>
                </a:r>
                <a:r>
                  <a:rPr lang="ru-UA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ru-UA" sz="1800" dirty="0"/>
                  <a:t>, на саму </a:t>
                </a:r>
                <a:r>
                  <a:rPr lang="ru-UA" sz="1800" dirty="0" err="1"/>
                  <a:t>цю</a:t>
                </a:r>
                <a:r>
                  <a:rPr lang="ru-UA" sz="1800" dirty="0"/>
                  <a:t> силу:  </a:t>
                </a:r>
                <a:endParaRPr lang="en-US" sz="1800" dirty="0"/>
              </a:p>
              <a:p>
                <a:pPr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  <m:r>
                      <a:rPr lang="ru-UA" sz="1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ru-UA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UA" sz="1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UA" sz="1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acc>
                        <m:acc>
                          <m:accPr>
                            <m:chr m:val="⃗"/>
                            <m:ctrlPr>
                              <a:rPr lang="ru-UA" sz="1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UA" sz="1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</m:d>
                  </m:oMath>
                </a14:m>
                <a:r>
                  <a:rPr lang="ru-UA" sz="1800" b="1" dirty="0"/>
                  <a:t>. </a:t>
                </a:r>
                <a:endParaRPr lang="en-US" sz="1800" b="1" dirty="0"/>
              </a:p>
              <a:p>
                <a:pPr>
                  <a:lnSpc>
                    <a:spcPct val="100000"/>
                  </a:lnSpc>
                </a:pPr>
                <a:r>
                  <a:rPr lang="ru-UA" sz="1800" dirty="0" err="1"/>
                  <a:t>Його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модул</a:t>
                </a:r>
                <a:r>
                  <a:rPr lang="uk-UA" sz="1800" dirty="0"/>
                  <a:t>ь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ru-UA" sz="18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ru-UA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UA" sz="1800" i="1">
                        <a:latin typeface="Cambria Math" panose="02040503050406030204" pitchFamily="18" charset="0"/>
                      </a:rPr>
                      <m:t>𝐹𝑟</m:t>
                    </m:r>
                    <m:func>
                      <m:funcPr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ru-UA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UA" sz="1800" i="1">
                        <a:latin typeface="Cambria Math" panose="02040503050406030204" pitchFamily="18" charset="0"/>
                      </a:rPr>
                      <m:t>𝐹h</m:t>
                    </m:r>
                  </m:oMath>
                </a14:m>
                <a:r>
                  <a:rPr lang="ru-UA" sz="1800" dirty="0"/>
                  <a:t>, де </a:t>
                </a:r>
                <a:r>
                  <a:rPr lang="ru-UA" sz="1800" dirty="0">
                    <a:sym typeface="Symbol" panose="05050102010706020507" pitchFamily="18" charset="2"/>
                  </a:rPr>
                  <a:t></a:t>
                </a:r>
                <a:r>
                  <a:rPr lang="ru-UA" sz="1800" dirty="0"/>
                  <a:t> – кут</a:t>
                </a:r>
                <a:r>
                  <a:rPr lang="uk-UA" sz="1800" dirty="0"/>
                  <a:t> </a:t>
                </a:r>
                <a:r>
                  <a:rPr lang="ru-UA" sz="1800" dirty="0" err="1"/>
                  <a:t>між</a:t>
                </a:r>
                <a:r>
                  <a:rPr lang="ru-UA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ru-UA" sz="1800" dirty="0"/>
                  <a:t> та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ru-UA" sz="1800" dirty="0"/>
                  <a:t>,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ru-UA" sz="1800" dirty="0"/>
                  <a:t> </a:t>
                </a:r>
                <a14:m>
                  <m:oMath xmlns:m="http://schemas.openxmlformats.org/officeDocument/2006/math">
                    <m:r>
                      <a:rPr lang="ru-UA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UA" sz="1800" i="1">
                        <a:latin typeface="Cambria Math" panose="02040503050406030204" pitchFamily="18" charset="0"/>
                      </a:rPr>
                      <m:t>𝑟</m:t>
                    </m:r>
                    <m:func>
                      <m:funcPr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ru-UA" sz="1800" dirty="0"/>
                  <a:t> − плече </a:t>
                </a:r>
                <a:r>
                  <a:rPr lang="ru-UA" sz="1800" dirty="0" err="1"/>
                  <a:t>сили</a:t>
                </a:r>
                <a:r>
                  <a:rPr lang="ru-UA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ru-UA" sz="1800" dirty="0"/>
                  <a:t>, яке </a:t>
                </a:r>
                <a:r>
                  <a:rPr lang="en-US" sz="1800" dirty="0"/>
                  <a:t> </a:t>
                </a:r>
                <a:r>
                  <a:rPr lang="ru-UA" sz="1800" dirty="0" err="1"/>
                  <a:t>дорівнює</a:t>
                </a:r>
                <a:r>
                  <a:rPr lang="ru-UA" sz="1800" dirty="0"/>
                  <a:t> </a:t>
                </a:r>
                <a:r>
                  <a:rPr lang="en-US" sz="1800" dirty="0"/>
                  <a:t>  </a:t>
                </a:r>
                <a:r>
                  <a:rPr lang="ru-UA" sz="1800" dirty="0" err="1"/>
                  <a:t>довжині</a:t>
                </a:r>
                <a:r>
                  <a:rPr lang="en-US" sz="1800" dirty="0"/>
                  <a:t> </a:t>
                </a:r>
                <a:r>
                  <a:rPr lang="ru-UA" sz="1800" dirty="0"/>
                  <a:t>перпендикуляра, </a:t>
                </a:r>
                <a:r>
                  <a:rPr lang="ru-UA" sz="1800" dirty="0" err="1"/>
                  <a:t>опущеного</a:t>
                </a:r>
                <a:r>
                  <a:rPr lang="ru-UA" sz="1800" dirty="0"/>
                  <a:t> </a:t>
                </a:r>
                <a:r>
                  <a:rPr lang="ru-UA" sz="1800" dirty="0" err="1"/>
                  <a:t>із</a:t>
                </a:r>
                <a:r>
                  <a:rPr lang="ru-UA" sz="1800" dirty="0"/>
                  <a:t> </a:t>
                </a:r>
                <a:r>
                  <a:rPr lang="en-US" sz="1800" dirty="0"/>
                  <a:t> </a:t>
                </a:r>
                <a:r>
                  <a:rPr lang="ru-UA" sz="1800" dirty="0"/>
                  <a:t>точки</a:t>
                </a:r>
                <a:r>
                  <a:rPr lang="ru-UA" sz="1800" i="1" dirty="0"/>
                  <a:t> О</a:t>
                </a:r>
                <a:r>
                  <a:rPr lang="ru-UA" sz="1800" dirty="0"/>
                  <a:t> на </a:t>
                </a:r>
                <a:r>
                  <a:rPr lang="ru-UA" sz="1800" dirty="0" err="1"/>
                  <a:t>лінію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дії</a:t>
                </a:r>
                <a:r>
                  <a:rPr lang="ru-UA" sz="1800" dirty="0"/>
                  <a:t> </a:t>
                </a:r>
                <a:r>
                  <a:rPr lang="ru-UA" sz="1800" dirty="0" err="1"/>
                  <a:t>сили</a:t>
                </a:r>
                <a:r>
                  <a:rPr lang="ru-UA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ru-UA" sz="1800" dirty="0"/>
                  <a:t>. </a:t>
                </a:r>
              </a:p>
              <a:p>
                <a:pPr>
                  <a:lnSpc>
                    <a:spcPct val="100000"/>
                  </a:lnSpc>
                </a:pPr>
                <a:r>
                  <a:rPr lang="ru-UA" sz="1800" dirty="0"/>
                  <a:t> </a:t>
                </a:r>
              </a:p>
              <a:p>
                <a:pPr>
                  <a:lnSpc>
                    <a:spcPct val="100000"/>
                  </a:lnSpc>
                </a:pPr>
                <a:r>
                  <a:rPr lang="ru-UA" sz="1800" dirty="0"/>
                  <a:t> </a:t>
                </a:r>
                <a:r>
                  <a:rPr lang="ru-UA" sz="1800" b="1" dirty="0"/>
                  <a:t>Моментом </a:t>
                </a:r>
                <a:r>
                  <a:rPr lang="ru-UA" sz="1800" b="1" dirty="0" err="1"/>
                  <a:t>сили</a:t>
                </a:r>
                <a:r>
                  <a:rPr lang="ru-UA" sz="1800" b="1" dirty="0"/>
                  <a:t> </a:t>
                </a:r>
                <a:r>
                  <a:rPr lang="ru-UA" sz="1800" b="1" dirty="0" err="1"/>
                  <a:t>відносно</a:t>
                </a:r>
                <a:r>
                  <a:rPr lang="ru-UA" sz="1800" b="1" dirty="0"/>
                  <a:t> </a:t>
                </a:r>
                <a:r>
                  <a:rPr lang="ru-UA" sz="1800" b="1" dirty="0" err="1"/>
                  <a:t>осі</a:t>
                </a:r>
                <a:r>
                  <a:rPr lang="ru-UA" sz="1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/>
                  <a:t>  </a:t>
                </a:r>
                <a:r>
                  <a:rPr lang="ru-UA" sz="1800" dirty="0"/>
                  <a:t>називається </a:t>
                </a:r>
                <a:r>
                  <a:rPr lang="ru-UA" sz="1800" dirty="0" err="1"/>
                  <a:t>проекція</a:t>
                </a:r>
                <a:r>
                  <a:rPr lang="ru-UA" sz="1800" dirty="0"/>
                  <a:t> на </a:t>
                </a:r>
                <a:r>
                  <a:rPr lang="ru-UA" sz="1800" dirty="0" err="1"/>
                  <a:t>цю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вісь</a:t>
                </a:r>
                <a:r>
                  <a:rPr lang="ru-UA" sz="1800" dirty="0"/>
                  <a:t> вектора моменту </a:t>
                </a:r>
                <a:r>
                  <a:rPr lang="ru-UA" sz="1800" dirty="0" err="1"/>
                  <a:t>сили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відносно</a:t>
                </a:r>
                <a:r>
                  <a:rPr lang="ru-UA" sz="1800" dirty="0"/>
                  <a:t> будь-</a:t>
                </a:r>
                <a:r>
                  <a:rPr lang="ru-UA" sz="1800" dirty="0" err="1"/>
                  <a:t>якої</a:t>
                </a:r>
                <a:r>
                  <a:rPr lang="ru-UA" sz="1800" dirty="0"/>
                  <a:t> точки, </a:t>
                </a:r>
                <a:r>
                  <a:rPr lang="ru-UA" sz="1800" dirty="0" err="1"/>
                  <a:t>обраної</a:t>
                </a:r>
                <a:r>
                  <a:rPr lang="ru-UA" sz="1800" dirty="0"/>
                  <a:t> на </a:t>
                </a:r>
                <a:r>
                  <a:rPr lang="ru-UA" sz="1800" dirty="0" err="1"/>
                  <a:t>даній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осі</a:t>
                </a:r>
                <a:r>
                  <a:rPr lang="ru-UA" sz="1800" dirty="0"/>
                  <a:t>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4" name="Текс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90999" y="219075"/>
                <a:ext cx="5547364" cy="6419849"/>
              </a:xfrm>
              <a:blipFill>
                <a:blip r:embed="rId2"/>
                <a:stretch>
                  <a:fillRect l="-1209" r="-1209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831" y="1011999"/>
            <a:ext cx="4566300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7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987425"/>
                <a:ext cx="5547364" cy="545431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endParaRPr lang="ru-UA" sz="1800" dirty="0"/>
              </a:p>
              <a:p>
                <a:pPr>
                  <a:lnSpc>
                    <a:spcPct val="160000"/>
                  </a:lnSpc>
                </a:pPr>
                <a:r>
                  <a:rPr lang="uk-UA" b="1" dirty="0"/>
                  <a:t>Модуль моменту сили </a:t>
                </a:r>
                <a:r>
                  <a:rPr lang="uk-UA" dirty="0"/>
                  <a:t>дорівнює:</a:t>
                </a:r>
                <a:r>
                  <a:rPr lang="en-US" dirty="0"/>
                  <a:t>            </a:t>
                </a:r>
                <a14:m>
                  <m:oMath xmlns:m="http://schemas.openxmlformats.org/officeDocument/2006/math">
                    <m:r>
                      <a:rPr lang="uk-UA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uk-UA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i="1">
                        <a:latin typeface="Cambria Math" panose="02040503050406030204" pitchFamily="18" charset="0"/>
                      </a:rPr>
                      <m:t>𝐹𝑟</m:t>
                    </m:r>
                    <m:func>
                      <m:funcPr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uk-UA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ru-UA" dirty="0"/>
                  <a:t>, </a:t>
                </a:r>
                <a:r>
                  <a:rPr lang="uk-UA" dirty="0"/>
                  <a:t>де </a:t>
                </a:r>
                <a:r>
                  <a:rPr lang="uk-UA" i="1" dirty="0"/>
                  <a:t>α</a:t>
                </a:r>
                <a:r>
                  <a:rPr lang="uk-UA" dirty="0"/>
                  <a:t> - кут між векторами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uk-UA" dirty="0"/>
                  <a:t> та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uk-UA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d</m:t>
                    </m:r>
                    <m:r>
                      <a:rPr lang="uk-UA" i="1">
                        <a:latin typeface="Cambria Math" panose="02040503050406030204" pitchFamily="18" charset="0"/>
                      </a:rPr>
                      <m:t> = </m:t>
                    </m:r>
                    <m:r>
                      <a:rPr lang="uk-UA" i="1">
                        <a:latin typeface="Cambria Math" panose="02040503050406030204" pitchFamily="18" charset="0"/>
                      </a:rPr>
                      <m:t>𝑟𝑠𝑖𝑛</m:t>
                    </m:r>
                    <m:r>
                      <a:rPr lang="uk-UA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uk-UA" dirty="0"/>
                  <a:t> - плече сили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ru-UA" dirty="0"/>
                  <a:t>, яке </a:t>
                </a:r>
                <a:r>
                  <a:rPr lang="en-US" dirty="0" err="1"/>
                  <a:t>дорівнює</a:t>
                </a:r>
                <a:r>
                  <a:rPr lang="en-US" dirty="0"/>
                  <a:t>   </a:t>
                </a:r>
                <a:r>
                  <a:rPr lang="ru-UA" dirty="0" err="1"/>
                  <a:t>довжині</a:t>
                </a:r>
                <a:r>
                  <a:rPr lang="ru-UA" dirty="0"/>
                  <a:t> перпендикуляра, </a:t>
                </a:r>
                <a:r>
                  <a:rPr lang="ru-UA" dirty="0" err="1"/>
                  <a:t>опущеного</a:t>
                </a:r>
                <a:r>
                  <a:rPr lang="ru-UA" dirty="0"/>
                  <a:t> </a:t>
                </a:r>
                <a:r>
                  <a:rPr lang="ru-UA" dirty="0" err="1"/>
                  <a:t>із</a:t>
                </a:r>
                <a:r>
                  <a:rPr lang="ru-UA" dirty="0"/>
                  <a:t> точки</a:t>
                </a:r>
                <a:r>
                  <a:rPr lang="ru-UA" i="1" dirty="0"/>
                  <a:t> О</a:t>
                </a:r>
                <a:r>
                  <a:rPr lang="ru-UA" dirty="0"/>
                  <a:t> на </a:t>
                </a:r>
                <a:r>
                  <a:rPr lang="ru-UA" dirty="0" err="1"/>
                  <a:t>лінію</a:t>
                </a:r>
                <a:r>
                  <a:rPr lang="ru-UA" dirty="0"/>
                  <a:t> </a:t>
                </a:r>
                <a:r>
                  <a:rPr lang="ru-UA" dirty="0" err="1"/>
                  <a:t>дії</a:t>
                </a:r>
                <a:r>
                  <a:rPr lang="ru-UA" dirty="0"/>
                  <a:t> </a:t>
                </a:r>
                <a:r>
                  <a:rPr lang="ru-UA" dirty="0" err="1"/>
                  <a:t>сили</a:t>
                </a:r>
                <a:r>
                  <a:rPr lang="ru-UA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U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UA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ru-UA" dirty="0"/>
                  <a:t>. </a:t>
                </a:r>
              </a:p>
              <a:p>
                <a:pPr>
                  <a:lnSpc>
                    <a:spcPct val="200000"/>
                  </a:lnSpc>
                </a:pPr>
                <a:r>
                  <a:rPr lang="ru-UA" sz="1800" b="1" dirty="0"/>
                  <a:t>Моментом </a:t>
                </a:r>
                <a:r>
                  <a:rPr lang="ru-UA" sz="1800" b="1" dirty="0" err="1"/>
                  <a:t>сили</a:t>
                </a:r>
                <a:r>
                  <a:rPr lang="ru-UA" sz="1800" b="1" dirty="0"/>
                  <a:t> </a:t>
                </a:r>
                <a:r>
                  <a:rPr lang="ru-UA" sz="1800" b="1" dirty="0" err="1"/>
                  <a:t>відносно</a:t>
                </a:r>
                <a:r>
                  <a:rPr lang="ru-UA" sz="1800" b="1" dirty="0"/>
                  <a:t> </a:t>
                </a:r>
                <a:r>
                  <a:rPr lang="ru-UA" sz="1800" b="1" dirty="0" err="1"/>
                  <a:t>осі</a:t>
                </a:r>
                <a:r>
                  <a:rPr lang="ru-UA" sz="1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/>
                  <a:t>  </a:t>
                </a:r>
                <a:r>
                  <a:rPr lang="ru-UA" sz="1800" dirty="0"/>
                  <a:t>називається </a:t>
                </a:r>
                <a:r>
                  <a:rPr lang="ru-UA" sz="1800" dirty="0" err="1"/>
                  <a:t>проекція</a:t>
                </a:r>
                <a:r>
                  <a:rPr lang="ru-UA" sz="1800" dirty="0"/>
                  <a:t> на </a:t>
                </a:r>
                <a:r>
                  <a:rPr lang="ru-UA" sz="1800" dirty="0" err="1"/>
                  <a:t>цю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вісь</a:t>
                </a:r>
                <a:r>
                  <a:rPr lang="ru-UA" sz="1800" dirty="0"/>
                  <a:t> вектора моменту </a:t>
                </a:r>
                <a:r>
                  <a:rPr lang="ru-UA" sz="1800" dirty="0" err="1"/>
                  <a:t>сили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відносно</a:t>
                </a:r>
                <a:r>
                  <a:rPr lang="ru-UA" sz="1800" dirty="0"/>
                  <a:t> будь-</a:t>
                </a:r>
                <a:r>
                  <a:rPr lang="ru-UA" sz="1800" dirty="0" err="1"/>
                  <a:t>якої</a:t>
                </a:r>
                <a:r>
                  <a:rPr lang="ru-UA" sz="1800" dirty="0"/>
                  <a:t> точки, </a:t>
                </a:r>
                <a:r>
                  <a:rPr lang="ru-UA" sz="1800" dirty="0" err="1"/>
                  <a:t>обраної</a:t>
                </a:r>
                <a:r>
                  <a:rPr lang="ru-UA" sz="1800" dirty="0"/>
                  <a:t> на </a:t>
                </a:r>
                <a:r>
                  <a:rPr lang="ru-UA" sz="1800" dirty="0" err="1"/>
                  <a:t>даній</a:t>
                </a:r>
                <a:r>
                  <a:rPr lang="ru-UA" sz="1800" dirty="0"/>
                  <a:t> </a:t>
                </a:r>
                <a:r>
                  <a:rPr lang="ru-UA" sz="1800" dirty="0" err="1"/>
                  <a:t>осі</a:t>
                </a:r>
                <a:r>
                  <a:rPr lang="ru-UA" sz="1800" dirty="0"/>
                  <a:t>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4" name="Текс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987425"/>
                <a:ext cx="5547364" cy="5454318"/>
              </a:xfrm>
              <a:blipFill>
                <a:blip r:embed="rId2"/>
                <a:stretch>
                  <a:fillRect l="-1209" r="-1978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F0FB0E9A-3150-47AA-A8D3-FED7A540C436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r="5228"/>
          <a:stretch/>
        </p:blipFill>
        <p:spPr bwMode="auto">
          <a:xfrm>
            <a:off x="6332560" y="1050925"/>
            <a:ext cx="5909481" cy="4603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56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529" y="932834"/>
            <a:ext cx="5547364" cy="5454318"/>
          </a:xfrm>
        </p:spPr>
        <p:txBody>
          <a:bodyPr>
            <a:normAutofit/>
          </a:bodyPr>
          <a:lstStyle/>
          <a:p>
            <a:r>
              <a:rPr lang="ru-RU" dirty="0"/>
              <a:t>Из </a:t>
            </a:r>
            <a:r>
              <a:rPr lang="ru-UA" dirty="0"/>
              <a:t>википедии!!!</a:t>
            </a:r>
            <a:endParaRPr lang="ru-RU" dirty="0"/>
          </a:p>
        </p:txBody>
      </p:sp>
      <p:pic>
        <p:nvPicPr>
          <p:cNvPr id="5" name="Torque_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080" y="932834"/>
            <a:ext cx="4981230" cy="34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5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1850" y="750627"/>
                <a:ext cx="10515600" cy="6107373"/>
              </a:xfrm>
            </p:spPr>
            <p:txBody>
              <a:bodyPr anchor="t">
                <a:normAutofit fontScale="70000" lnSpcReduction="20000"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UA" dirty="0"/>
                  <a:t> </a:t>
                </a:r>
                <a:endParaRPr lang="en-US" dirty="0"/>
              </a:p>
              <a:p>
                <a:pPr algn="l">
                  <a:lnSpc>
                    <a:spcPct val="120000"/>
                  </a:lnSpc>
                </a:pPr>
                <a:r>
                  <a:rPr lang="ru-RU" sz="2900" dirty="0">
                    <a:solidFill>
                      <a:srgbClr val="002060"/>
                    </a:solidFill>
                  </a:rPr>
                  <a:t>Інерційні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властивості</a:t>
                </a:r>
                <a:r>
                  <a:rPr lang="ru-RU" sz="2900" dirty="0">
                    <a:solidFill>
                      <a:srgbClr val="002060"/>
                    </a:solidFill>
                  </a:rPr>
                  <a:t> 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тіл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характеризують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b="1" dirty="0">
                    <a:solidFill>
                      <a:srgbClr val="002060"/>
                    </a:solidFill>
                  </a:rPr>
                  <a:t>моментом </a:t>
                </a:r>
                <a:r>
                  <a:rPr lang="ru-RU" sz="2900" b="1" dirty="0" err="1">
                    <a:solidFill>
                      <a:srgbClr val="002060"/>
                    </a:solidFill>
                  </a:rPr>
                  <a:t>інерції</a:t>
                </a:r>
                <a:r>
                  <a:rPr lang="ru-RU" sz="2900" dirty="0">
                    <a:solidFill>
                      <a:srgbClr val="002060"/>
                    </a:solidFill>
                  </a:rPr>
                  <a:t>. </a:t>
                </a:r>
              </a:p>
              <a:p>
                <a:pPr algn="l">
                  <a:lnSpc>
                    <a:spcPct val="170000"/>
                  </a:lnSpc>
                </a:pPr>
                <a:r>
                  <a:rPr lang="ru-RU" sz="2900" dirty="0">
                    <a:solidFill>
                      <a:srgbClr val="002060"/>
                    </a:solidFill>
                  </a:rPr>
                  <a:t>Моментом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інерції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системи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відносно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осі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en-US" sz="2900" i="1" dirty="0">
                    <a:solidFill>
                      <a:srgbClr val="002060"/>
                    </a:solidFill>
                  </a:rPr>
                  <a:t>z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називається</a:t>
                </a:r>
                <a:r>
                  <a:rPr lang="ru-RU" sz="2900" dirty="0">
                    <a:solidFill>
                      <a:srgbClr val="002060"/>
                    </a:solidFill>
                  </a:rPr>
                  <a:t> величина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ru-RU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ru-RU" sz="2900" dirty="0">
                    <a:solidFill>
                      <a:srgbClr val="002060"/>
                    </a:solidFill>
                  </a:rPr>
                  <a:t>, яка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дорівнює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сумі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добутків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мас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ru-RU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uk-UA" sz="2900" dirty="0">
                    <a:solidFill>
                      <a:srgbClr val="002060"/>
                    </a:solidFill>
                  </a:rPr>
                  <a:t>матеріальних точок</a:t>
                </a:r>
                <a:r>
                  <a:rPr lang="ru-RU" sz="2900" dirty="0">
                    <a:solidFill>
                      <a:srgbClr val="002060"/>
                    </a:solidFill>
                  </a:rPr>
                  <a:t>,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що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утворюють</a:t>
                </a:r>
                <a:r>
                  <a:rPr lang="ru-RU" sz="2900" dirty="0">
                    <a:solidFill>
                      <a:srgbClr val="002060"/>
                    </a:solidFill>
                  </a:rPr>
                  <a:t> систему, на квадрат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відстані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9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від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кожної</a:t>
                </a:r>
                <a:r>
                  <a:rPr lang="ru-RU" sz="2900" dirty="0">
                    <a:solidFill>
                      <a:srgbClr val="002060"/>
                    </a:solidFill>
                  </a:rPr>
                  <a:t> з </a:t>
                </a:r>
                <a:r>
                  <a:rPr lang="uk-UA" sz="2900" dirty="0">
                    <a:solidFill>
                      <a:srgbClr val="002060"/>
                    </a:solidFill>
                  </a:rPr>
                  <a:t>матеріальних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точок</a:t>
                </a:r>
                <a:r>
                  <a:rPr lang="ru-RU" sz="2900" dirty="0">
                    <a:solidFill>
                      <a:srgbClr val="002060"/>
                    </a:solidFill>
                  </a:rPr>
                  <a:t> до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даної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осі</a:t>
                </a:r>
                <a:r>
                  <a:rPr lang="ru-RU" sz="2900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ru-RU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ru-RU" sz="29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UA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ru-UA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ru-RU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Sup>
                          <m:sSubSupPr>
                            <m:ctrlPr>
                              <a:rPr lang="ru-UA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ru-RU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ru-RU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uk-UA" sz="2900" dirty="0">
                    <a:solidFill>
                      <a:srgbClr val="002060"/>
                    </a:solidFill>
                  </a:rPr>
                  <a:t>.</a:t>
                </a:r>
              </a:p>
              <a:p>
                <a:pPr algn="l">
                  <a:lnSpc>
                    <a:spcPct val="170000"/>
                  </a:lnSpc>
                </a:pPr>
                <a:r>
                  <a:rPr lang="uk-UA" sz="2900" dirty="0">
                    <a:solidFill>
                      <a:srgbClr val="002060"/>
                    </a:solidFill>
                  </a:rPr>
                  <a:t> У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випадку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неперервного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разподілу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маси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знаходження</a:t>
                </a:r>
                <a:r>
                  <a:rPr lang="ru-RU" sz="2900" dirty="0">
                    <a:solidFill>
                      <a:srgbClr val="002060"/>
                    </a:solidFill>
                  </a:rPr>
                  <a:t> момента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інерції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зводиться</a:t>
                </a:r>
                <a:r>
                  <a:rPr lang="ru-RU" sz="2900" dirty="0">
                    <a:solidFill>
                      <a:srgbClr val="002060"/>
                    </a:solidFill>
                  </a:rPr>
                  <a:t> до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обчислення</a:t>
                </a:r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RU" sz="2900" dirty="0" err="1">
                    <a:solidFill>
                      <a:srgbClr val="002060"/>
                    </a:solidFill>
                  </a:rPr>
                  <a:t>інтеграла</a:t>
                </a:r>
                <a:r>
                  <a:rPr lang="ru-RU" sz="2900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UA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ru-RU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ru-RU" sz="29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ru-UA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ru-UA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ru-RU" sz="2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2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</m:nary>
                  </m:oMath>
                </a14:m>
                <a:r>
                  <a:rPr lang="ru-RU" sz="2900" dirty="0">
                    <a:solidFill>
                      <a:srgbClr val="002060"/>
                    </a:solidFill>
                  </a:rPr>
                  <a:t> </a:t>
                </a:r>
                <a:r>
                  <a:rPr lang="ru-UA" sz="2900" dirty="0">
                    <a:solidFill>
                      <a:srgbClr val="002060"/>
                    </a:solidFill>
                  </a:rPr>
                  <a:t>.</a:t>
                </a:r>
              </a:p>
              <a:p>
                <a:pPr algn="l">
                  <a:lnSpc>
                    <a:spcPct val="170000"/>
                  </a:lnSpc>
                </a:pPr>
                <a:r>
                  <a:rPr lang="uk-UA" sz="2900" dirty="0">
                    <a:solidFill>
                      <a:srgbClr val="002060"/>
                    </a:solidFill>
                  </a:rPr>
                  <a:t>Момент інерції тіла залежить не тільки від його маси, а й від розподілу маси щодо осі обертання. При складній формі поверхні, що обмежує тіло</a:t>
                </a:r>
                <a:r>
                  <a:rPr lang="ru-UA" sz="2900" dirty="0">
                    <a:solidFill>
                      <a:srgbClr val="002060"/>
                    </a:solidFill>
                  </a:rPr>
                  <a:t> </a:t>
                </a:r>
                <a:r>
                  <a:rPr lang="ru-UA" sz="2900" dirty="0" err="1">
                    <a:solidFill>
                      <a:srgbClr val="002060"/>
                    </a:solidFill>
                  </a:rPr>
                  <a:t>або</a:t>
                </a:r>
                <a:r>
                  <a:rPr lang="uk-UA" sz="2900" dirty="0">
                    <a:solidFill>
                      <a:srgbClr val="002060"/>
                    </a:solidFill>
                  </a:rPr>
                  <a:t> при нерівномірному розподілі густини тіла аналітичний розрахунок моменту інерції  може бути достатньо  складним завданням. Однак експериментальне визначення моменту інерції твердого тіла здійснюється досить просто, що і демонструє дана лабораторна робота.</a:t>
                </a:r>
                <a:endParaRPr lang="ru-UA" sz="29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1850" y="750627"/>
                <a:ext cx="10515600" cy="6107373"/>
              </a:xfrm>
              <a:blipFill>
                <a:blip r:embed="rId2"/>
                <a:stretch>
                  <a:fillRect l="-580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4649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47"/>
  <p:tag name="KSO_WM_TAG_VERSION" val="1.0"/>
  <p:tag name="KSO_WM_SLIDE_ID" val="custom160447_19"/>
  <p:tag name="KSO_WM_SLIDE_INDEX" val="19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39*148"/>
  <p:tag name="KSO_WM_SLIDE_SIZE" val="682*3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47"/>
  <p:tag name="KSO_WM_UNIT_TYPE" val="a"/>
  <p:tag name="KSO_WM_UNIT_INDEX" val="1"/>
  <p:tag name="KSO_WM_UNIT_ID" val="custom160447_19*a*1"/>
  <p:tag name="KSO_WM_UNIT_CLEAR" val="1"/>
  <p:tag name="KSO_WM_UNIT_LAYERLEVEL" val="1"/>
  <p:tag name="KSO_WM_UNIT_VALUE" val="2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47"/>
  <p:tag name="KSO_WM_UNIT_TYPE" val="f"/>
  <p:tag name="KSO_WM_UNIT_INDEX" val="1"/>
  <p:tag name="KSO_WM_UNIT_ID" val="custom160447_19*f*1"/>
  <p:tag name="KSO_WM_UNIT_CLEAR" val="1"/>
  <p:tag name="KSO_WM_UNIT_LAYERLEVEL" val="1"/>
  <p:tag name="KSO_WM_UNIT_VALUE" val="128"/>
  <p:tag name="KSO_WM_UNIT_HIGHLIGHT" val="0"/>
  <p:tag name="KSO_WM_UNIT_COMPATIBLE" val="0"/>
  <p:tag name="KSO_WM_UNIT_PRESET_TEXT_INDEX" val="5"/>
  <p:tag name="KSO_WM_UNIT_PRESET_TEXT_LEN" val="1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4"/>
  <p:tag name="KSO_WM_UNIT_TYPE" val="a"/>
  <p:tag name="KSO_WM_UNIT_INDEX" val="1"/>
  <p:tag name="KSO_WM_UNIT_ID" val="custom164_31*a*1"/>
  <p:tag name="KSO_WM_UNIT_CLEAR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PRESET_TEXT" val="THANKYO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、12、15、19、20、26、30、31"/>
  <p:tag name="KSO_WM_TEMPLATE_CATEGORY" val="custom"/>
  <p:tag name="KSO_WM_TEMPLATE_INDEX" val="160447"/>
  <p:tag name="KSO_WM_TAG_VERSION" val="1.0"/>
  <p:tag name="KSO_WM_SLIDE_ID" val="custom16044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47"/>
  <p:tag name="KSO_WM_UNIT_TYPE" val="a"/>
  <p:tag name="KSO_WM_UNIT_INDEX" val="1"/>
  <p:tag name="KSO_WM_UNIT_ID" val="custom160447_1*a*1"/>
  <p:tag name="KSO_WM_UNIT_CLEAR" val="1"/>
  <p:tag name="KSO_WM_UNIT_LAYERLEVEL" val="1"/>
  <p:tag name="KSO_WM_UNIT_VALUE" val="19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47"/>
  <p:tag name="KSO_WM_UNIT_TYPE" val="b"/>
  <p:tag name="KSO_WM_UNIT_INDEX" val="1"/>
  <p:tag name="KSO_WM_UNIT_ID" val="custom160447_1*b*1"/>
  <p:tag name="KSO_WM_UNIT_CLEAR" val="1"/>
  <p:tag name="KSO_WM_UNIT_LAYERLEVEL" val="1"/>
  <p:tag name="KSO_WM_UNIT_VALUE" val="27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47"/>
  <p:tag name="KSO_WM_TAG_VERSION" val="1.0"/>
  <p:tag name="KSO_WM_SLIDE_ID" val="custom160447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7"/>
  <p:tag name="KSO_WM_SLIDE_SIZE" val="828*3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47"/>
  <p:tag name="KSO_WM_UNIT_TYPE" val="a"/>
  <p:tag name="KSO_WM_UNIT_INDEX" val="1"/>
  <p:tag name="KSO_WM_UNIT_ID" val="custom160447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47"/>
  <p:tag name="KSO_WM_UNIT_TYPE" val="f"/>
  <p:tag name="KSO_WM_UNIT_INDEX" val="1"/>
  <p:tag name="KSO_WM_UNIT_ID" val="custom160447_2*f*1"/>
  <p:tag name="KSO_WM_UNIT_CLEAR" val="1"/>
  <p:tag name="KSO_WM_UNIT_LAYERLEVEL" val="1"/>
  <p:tag name="KSO_WM_UNIT_VALUE" val="231"/>
  <p:tag name="KSO_WM_UNIT_HIGHLIGHT" val="0"/>
  <p:tag name="KSO_WM_UNIT_COMPATIBLE" val="0"/>
  <p:tag name="KSO_WM_UNIT_PRESET_TEXT_INDEX" val="5"/>
  <p:tag name="KSO_WM_UNIT_PRESET_TEXT_LEN" val="23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47"/>
  <p:tag name="KSO_WM_UNIT_TYPE" val="f"/>
  <p:tag name="KSO_WM_UNIT_INDEX" val="1"/>
  <p:tag name="KSO_WM_UNIT_ID" val="custom160447_2*f*1"/>
  <p:tag name="KSO_WM_UNIT_CLEAR" val="1"/>
  <p:tag name="KSO_WM_UNIT_LAYERLEVEL" val="1"/>
  <p:tag name="KSO_WM_UNIT_VALUE" val="231"/>
  <p:tag name="KSO_WM_UNIT_HIGHLIGHT" val="0"/>
  <p:tag name="KSO_WM_UNIT_COMPATIBLE" val="0"/>
  <p:tag name="KSO_WM_UNIT_PRESET_TEXT_INDEX" val="5"/>
  <p:tag name="KSO_WM_UNIT_PRESET_TEXT_LEN" val="232"/>
</p:tagLst>
</file>

<file path=ppt/theme/theme1.xml><?xml version="1.0" encoding="utf-8"?>
<a:theme xmlns:a="http://schemas.openxmlformats.org/drawingml/2006/main" name="A000120140530A79PPBG">
  <a:themeElements>
    <a:clrScheme name="160164.164">
      <a:dk1>
        <a:srgbClr val="47494B"/>
      </a:dk1>
      <a:lt1>
        <a:srgbClr val="FFFFFF"/>
      </a:lt1>
      <a:dk2>
        <a:srgbClr val="454749"/>
      </a:dk2>
      <a:lt2>
        <a:srgbClr val="FFFFFF"/>
      </a:lt2>
      <a:accent1>
        <a:srgbClr val="887DCD"/>
      </a:accent1>
      <a:accent2>
        <a:srgbClr val="6F8BC9"/>
      </a:accent2>
      <a:accent3>
        <a:srgbClr val="BA88C2"/>
      </a:accent3>
      <a:accent4>
        <a:srgbClr val="84ADE4"/>
      </a:accent4>
      <a:accent5>
        <a:srgbClr val="9D9394"/>
      </a:accent5>
      <a:accent6>
        <a:srgbClr val="FFC000"/>
      </a:accent6>
      <a:hlink>
        <a:srgbClr val="00B0F0"/>
      </a:hlink>
      <a:folHlink>
        <a:srgbClr val="AFB2B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26749</TotalTime>
  <Words>2738</Words>
  <Application>Microsoft Office PowerPoint</Application>
  <PresentationFormat>Широкий екран</PresentationFormat>
  <Paragraphs>569</Paragraphs>
  <Slides>25</Slides>
  <Notes>3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Century Gothic</vt:lpstr>
      <vt:lpstr>Times New Roman</vt:lpstr>
      <vt:lpstr>Wingdings</vt:lpstr>
      <vt:lpstr>幼圆</vt:lpstr>
      <vt:lpstr>A000120140530A79PPBG</vt:lpstr>
      <vt:lpstr>МІНЕСТЕРСТВО ОСВІТИ І НАУКИ УКРАЇНИ  Національний технічний університет України «Київський політехнічний інститут імені Ігоря Сікорського» Кафедра загальної та теоретичної фізики</vt:lpstr>
      <vt:lpstr>Обертальний рух твердого тіла      </vt:lpstr>
      <vt:lpstr>Мета роботи</vt:lpstr>
      <vt:lpstr>Короткі теоретичні відомості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Методика проведення експерименту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杨春夏</dc:creator>
  <cp:lastModifiedBy>Dell</cp:lastModifiedBy>
  <cp:revision>167</cp:revision>
  <dcterms:created xsi:type="dcterms:W3CDTF">2015-04-01T00:15:00Z</dcterms:created>
  <dcterms:modified xsi:type="dcterms:W3CDTF">2022-01-25T10:13:35Z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1033-11.2.0.8934</vt:lpwstr>
  </property>
</Properties>
</file>